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5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48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notesSlides/notesSlide49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Default Extension="pdf" ContentType="application/pd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54"/>
  </p:notesMasterIdLst>
  <p:sldIdLst>
    <p:sldId id="256" r:id="rId2"/>
    <p:sldId id="352" r:id="rId3"/>
    <p:sldId id="508" r:id="rId4"/>
    <p:sldId id="353" r:id="rId5"/>
    <p:sldId id="354" r:id="rId6"/>
    <p:sldId id="461" r:id="rId7"/>
    <p:sldId id="428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25" r:id="rId17"/>
    <p:sldId id="426" r:id="rId18"/>
    <p:sldId id="494" r:id="rId19"/>
    <p:sldId id="369" r:id="rId20"/>
    <p:sldId id="420" r:id="rId21"/>
    <p:sldId id="374" r:id="rId22"/>
    <p:sldId id="491" r:id="rId23"/>
    <p:sldId id="492" r:id="rId24"/>
    <p:sldId id="495" r:id="rId25"/>
    <p:sldId id="493" r:id="rId26"/>
    <p:sldId id="383" r:id="rId27"/>
    <p:sldId id="497" r:id="rId28"/>
    <p:sldId id="499" r:id="rId29"/>
    <p:sldId id="355" r:id="rId30"/>
    <p:sldId id="474" r:id="rId31"/>
    <p:sldId id="472" r:id="rId32"/>
    <p:sldId id="473" r:id="rId33"/>
    <p:sldId id="475" r:id="rId34"/>
    <p:sldId id="480" r:id="rId35"/>
    <p:sldId id="498" r:id="rId36"/>
    <p:sldId id="500" r:id="rId37"/>
    <p:sldId id="477" r:id="rId38"/>
    <p:sldId id="476" r:id="rId39"/>
    <p:sldId id="479" r:id="rId40"/>
    <p:sldId id="478" r:id="rId41"/>
    <p:sldId id="481" r:id="rId42"/>
    <p:sldId id="509" r:id="rId43"/>
    <p:sldId id="502" r:id="rId44"/>
    <p:sldId id="503" r:id="rId45"/>
    <p:sldId id="505" r:id="rId46"/>
    <p:sldId id="506" r:id="rId47"/>
    <p:sldId id="392" r:id="rId48"/>
    <p:sldId id="511" r:id="rId49"/>
    <p:sldId id="496" r:id="rId50"/>
    <p:sldId id="507" r:id="rId51"/>
    <p:sldId id="501" r:id="rId52"/>
    <p:sldId id="504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00"/>
    <a:srgbClr val="FFD700"/>
    <a:srgbClr val="0080FF"/>
    <a:srgbClr val="6666FF"/>
    <a:srgbClr val="008000"/>
    <a:srgbClr val="66CCFF"/>
    <a:srgbClr val="804000"/>
    <a:srgbClr val="400080"/>
    <a:srgbClr val="CC66FF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heme" Target="theme/theme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viewProps" Target="viewProps.xml"/><Relationship Id="rId59" Type="http://schemas.openxmlformats.org/officeDocument/2006/relationships/tableStyles" Target="tableStyle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esProps" Target="pres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01E1AB-2A27-4B42-9378-26697D1C8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8" charset="0"/>
        <a:ea typeface="ＭＳ Ｐゴシック" pitchFamily="18" charset="-128"/>
        <a:cs typeface="ＭＳ Ｐゴシック" pitchFamily="1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8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8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8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8" charset="0"/>
        <a:ea typeface="ＭＳ Ｐゴシック" pitchFamily="1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66ACA-AE3D-1A4C-A2A0-B257EEE2A9F2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2C775C7-E41D-F04E-A3B8-D26D545E0EE2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All are dual-socket for fairness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1CB4D61-4454-5947-AA18-36A4FBE42C2F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5785AC2D-05AD-0F47-9F57-E23D1224457C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ADD2669-1BB4-F840-A4DA-F98972877320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34B9F88-C3F6-A545-ADE8-BDF5E3AF0B45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Need to</a:t>
            </a: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attain good performance from such a wide variety </a:t>
            </a:r>
            <a:r>
              <a:rPr lang="en-US" baseline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of machines</a:t>
            </a:r>
          </a:p>
          <a:p>
            <a:pPr eaLnBrk="1" hangingPunct="1">
              <a:buFontTx/>
              <a:buChar char="-"/>
            </a:pPr>
            <a:endParaRPr lang="en-US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buFontTx/>
              <a:buChar char="-"/>
            </a:pPr>
            <a:endParaRPr lang="en-US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The use of heuristic</a:t>
            </a: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 is really a problem for stencil codes on </a:t>
            </a:r>
            <a:r>
              <a:rPr lang="en-US" baseline="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multicore</a:t>
            </a: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baseline="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archs</a:t>
            </a:r>
            <a:endParaRPr lang="en-US" baseline="0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buFontTx/>
              <a:buChar char="-"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Decomposition only changes number of nested loops</a:t>
            </a:r>
          </a:p>
          <a:p>
            <a:pPr eaLnBrk="1" hangingPunct="1">
              <a:buFontTx/>
              <a:buChar char="-"/>
            </a:pPr>
            <a:endParaRPr lang="en-US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E1E477C-04D6-154F-A188-8582F417C367}" type="slidenum">
              <a:rPr lang="en-US" sz="1200"/>
              <a:pPr algn="r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E046F-2B56-FD41-A4BA-40BADDE4322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3338B-08FA-4043-9694-8C940F44E210}" type="slidenum">
              <a:rPr lang="en-US"/>
              <a:pPr/>
              <a:t>20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Used “first-touch” policy</a:t>
            </a: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 </a:t>
            </a:r>
            <a:r>
              <a:rPr lang="en-US" baseline="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/>
              </a:rPr>
              <a:t></a:t>
            </a: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/>
              </a:rPr>
              <a:t> co-locating the data on the same socket as the threads processing it</a:t>
            </a:r>
          </a:p>
          <a:p>
            <a:pPr eaLnBrk="1" hangingPunct="1">
              <a:buFontTx/>
              <a:buChar char="-"/>
            </a:pPr>
            <a:endParaRPr lang="en-US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buFontTx/>
              <a:buChar char="-"/>
            </a:pPr>
            <a:endParaRPr lang="en-US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“movntpd” intrinsic</a:t>
            </a:r>
          </a:p>
          <a:p>
            <a:pPr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again only for x86 machines (done after SIMDization- non-portable code)</a:t>
            </a:r>
          </a:p>
          <a:p>
            <a:pPr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icc compiler does NOT do this</a:t>
            </a: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6BBA9-4559-2C48-87DA-F505141EE97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“movntpd” intrinsic</a:t>
            </a:r>
          </a:p>
          <a:p>
            <a:pPr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again only for x86 machines (done after SIMDization- non-portable code)</a:t>
            </a:r>
          </a:p>
          <a:p>
            <a:pPr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icc compiler does NOT do this</a:t>
            </a: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6BBA9-4559-2C48-87DA-F505141EE97B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This technique may not find best solution, but we saw very good results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Machine learning can be used to make this search more architecture-agnostic</a:t>
            </a:r>
          </a:p>
          <a:p>
            <a:pPr eaLnBrk="1" hangingPunct="1">
              <a:buFontTx/>
              <a:buChar char="-"/>
            </a:pPr>
            <a:endParaRPr lang="en-US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87CEA-ADE5-384A-A396-0F50D5D5A531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B48F8-B9BB-9E45-BF2E-68602344D618}" type="slidenum">
              <a:rPr lang="en-US"/>
              <a:pPr/>
              <a:t>28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More than just naive code- we have a threaded this implementation</a:t>
            </a:r>
          </a:p>
          <a:p>
            <a:pPr>
              <a:buFontTx/>
              <a:buChar char="-"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8E6A2AE-E39F-0F42-8AB3-3560B7522491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No</a:t>
            </a: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scalability</a:t>
            </a:r>
          </a:p>
          <a:p>
            <a:pPr eaLnBrk="1" hangingPunct="1">
              <a:buFontTx/>
              <a:buChar char="-"/>
            </a:pP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Low percentage of performance limit on all architectures</a:t>
            </a:r>
          </a:p>
          <a:p>
            <a:pPr eaLnBrk="1" hangingPunct="1">
              <a:buFontTx/>
              <a:buChar char="-"/>
            </a:pP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Majority of machines are bound by bandwidth</a:t>
            </a:r>
          </a:p>
          <a:p>
            <a:pPr eaLnBrk="1" hangingPunct="1">
              <a:buFontTx/>
              <a:buChar char="-"/>
            </a:pPr>
            <a:endParaRPr lang="en-US" baseline="0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>
              <a:buFontTx/>
              <a:buChar char="-"/>
            </a:pPr>
            <a:endParaRPr lang="en-US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E046F-2B56-FD41-A4BA-40BADDE4322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07CCCD1-5551-F94B-B3EF-2C9DA7A22E13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Almost</a:t>
            </a: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all optimizations are useful on some architecture</a:t>
            </a:r>
          </a:p>
          <a:p>
            <a:pPr eaLnBrk="1" hangingPunct="1">
              <a:buFontTx/>
              <a:buChar char="-"/>
            </a:pP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Possible that an optimization itself may not help, but may set up another one</a:t>
            </a:r>
          </a:p>
          <a:p>
            <a:pPr eaLnBrk="1" hangingPunct="1">
              <a:buFontTx/>
              <a:buChar char="-"/>
            </a:pPr>
            <a:endParaRPr lang="en-US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50DF5D1-C75D-C548-955E-B5A38B71AEC3}" type="slidenum">
              <a:rPr lang="en-US" sz="1200"/>
              <a:pPr algn="r"/>
              <a:t>32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All are dual-socket for fairness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50DF5D1-C75D-C548-955E-B5A38B71AEC3}" type="slidenum">
              <a:rPr lang="en-US" sz="1200"/>
              <a:pPr algn="r"/>
              <a:t>33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All are dual-socket for fairness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50DF5D1-C75D-C548-955E-B5A38B71AEC3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All are dual-socket for fairness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B48F8-B9BB-9E45-BF2E-68602344D618}" type="slidenum">
              <a:rPr lang="en-US"/>
              <a:pPr/>
              <a:t>36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07CCCD1-5551-F94B-B3EF-2C9DA7A22E13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All are dual-socket for fairness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07CCCD1-5551-F94B-B3EF-2C9DA7A22E13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All are dual-socket for fairness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07CCCD1-5551-F94B-B3EF-2C9DA7A22E13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All are dual-socket for fairness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07CCCD1-5551-F94B-B3EF-2C9DA7A22E13}" type="slidenum">
              <a:rPr lang="en-US" sz="1200"/>
              <a:pPr algn="r"/>
              <a:t>40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All are dual-socket for fairness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50DF5D1-C75D-C548-955E-B5A38B71AEC3}" type="slidenum">
              <a:rPr lang="en-US" sz="1200"/>
              <a:pPr algn="r"/>
              <a:t>41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All are dual-socket for fairness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B48F8-B9BB-9E45-BF2E-68602344D618}" type="slidenum">
              <a:rPr lang="en-US"/>
              <a:pPr/>
              <a:t>43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More realistic</a:t>
            </a: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problem -&gt; will use the lessons learned from 7-point and 27-point stencils to tune</a:t>
            </a:r>
          </a:p>
          <a:p>
            <a:pPr>
              <a:buFontTx/>
              <a:buChar char="-"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B48F8-B9BB-9E45-BF2E-68602344D618}" type="slidenum">
              <a:rPr lang="en-US"/>
              <a:pPr/>
              <a:t>44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Talk about coarse- and fine-grained parallelism</a:t>
            </a:r>
          </a:p>
          <a:p>
            <a:pPr>
              <a:buFontTx/>
              <a:buChar char="-"/>
            </a:pP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Mention that we may have very few </a:t>
            </a:r>
            <a:r>
              <a:rPr lang="en-US" baseline="0" dirty="0" err="1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subproblems</a:t>
            </a: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in some cases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B48F8-B9BB-9E45-BF2E-68602344D618}" type="slidenum">
              <a:rPr lang="en-US"/>
              <a:pPr/>
              <a:t>45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Likely due to poor memory access patterns</a:t>
            </a:r>
          </a:p>
          <a:p>
            <a:pPr>
              <a:buFontTx/>
              <a:buChar char="-"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B48F8-B9BB-9E45-BF2E-68602344D618}" type="slidenum">
              <a:rPr lang="en-US"/>
              <a:pPr/>
              <a:t>46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“1 thread per </a:t>
            </a:r>
            <a:r>
              <a:rPr lang="en-US" dirty="0" err="1" smtClean="0"/>
              <a:t>subproblem</a:t>
            </a:r>
            <a:r>
              <a:rPr lang="en-US" dirty="0" smtClean="0"/>
              <a:t>” case asymptotically approaches computation limit -&gt; we</a:t>
            </a:r>
            <a:r>
              <a:rPr lang="en-US" baseline="0" dirty="0" smtClean="0"/>
              <a:t> are amortizing time for first iteration</a:t>
            </a:r>
            <a:endParaRPr lang="en-US" baseline="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buFontTx/>
              <a:buChar char="-"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-Explain memory wall</a:t>
            </a:r>
          </a:p>
          <a:p>
            <a:pPr eaLnBrk="1" hangingPunct="1"/>
            <a:endParaRPr lang="en-US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258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4B7349B-9E37-704D-9A05-1FA4EF2F8E1A}" type="slidenum">
              <a:rPr lang="en-US" sz="1200"/>
              <a:pPr algn="r"/>
              <a:t>47</a:t>
            </a:fld>
            <a:endParaRPr 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258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4B7349B-9E37-704D-9A05-1FA4EF2F8E1A}" type="slidenum">
              <a:rPr lang="en-US" sz="1200"/>
              <a:pPr algn="r"/>
              <a:t>48</a:t>
            </a:fld>
            <a:endParaRPr lang="en-US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258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4B7349B-9E37-704D-9A05-1FA4EF2F8E1A}" type="slidenum">
              <a:rPr lang="en-US" sz="1200"/>
              <a:pPr algn="r"/>
              <a:t>49</a:t>
            </a:fld>
            <a:endParaRPr 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258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4B7349B-9E37-704D-9A05-1FA4EF2F8E1A}" type="slidenum">
              <a:rPr lang="en-US" sz="1200"/>
              <a:pPr algn="r"/>
              <a:t>50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28031-29F7-A04A-ACE0-5FDE0611D2B2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Stencils are critical to many applications (e.g. diffusion, electromagnetics, image processing)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462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67BB69A-7076-3249-8789-761E192C45D3}" type="slidenum">
              <a:rPr lang="en-US" sz="1200"/>
              <a:pPr algn="r"/>
              <a:t>51</a:t>
            </a:fld>
            <a:endParaRPr 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B48F8-B9BB-9E45-BF2E-68602344D618}" type="slidenum">
              <a:rPr lang="en-US"/>
              <a:pPr/>
              <a:t>52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B48F8-B9BB-9E45-BF2E-68602344D618}" type="slidenum">
              <a:rPr lang="en-US"/>
              <a:pPr/>
              <a:t>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F34115-A240-554A-B93D-7865B7299020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All are dual-socket for fairness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02AD20C-B871-1F43-A276-AEEE386F3B71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All are dual-socket for fairness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600200" cy="6858000"/>
          </a:xfrm>
          <a:prstGeom prst="rect">
            <a:avLst/>
          </a:prstGeom>
          <a:solidFill>
            <a:srgbClr val="6496FA"/>
          </a:solidFill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912813"/>
            <a:ext cx="9144000" cy="2286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1">
                <a:solidFill>
                  <a:srgbClr val="FF8000">
                    <a:alpha val="67000"/>
                  </a:srgbClr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rPr>
              <a:t>P    A    R    A    L    L    E    L        C    O    M    P    U    T    I    N    G        L    A    B   O    R    A    T    O    R    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200" y="76200"/>
            <a:ext cx="137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3600">
                <a:solidFill>
                  <a:srgbClr val="0080FF">
                    <a:alpha val="50000"/>
                  </a:srgbClr>
                </a:solidFill>
                <a:latin typeface="Arial Black" pitchFamily="18" charset="0"/>
                <a:ea typeface="ＭＳ Ｐゴシック" pitchFamily="18" charset="-128"/>
                <a:cs typeface="ＭＳ Ｐゴシック" pitchFamily="18" charset="-128"/>
              </a:rPr>
              <a:t>EE</a:t>
            </a:r>
            <a:r>
              <a:rPr lang="en-US" sz="3600">
                <a:solidFill>
                  <a:srgbClr val="FFCC66">
                    <a:alpha val="50000"/>
                  </a:srgbClr>
                </a:solidFill>
                <a:latin typeface="Arial Black" pitchFamily="18" charset="0"/>
                <a:ea typeface="ＭＳ Ｐゴシック" pitchFamily="18" charset="-128"/>
                <a:cs typeface="ＭＳ Ｐゴシック" pitchFamily="18" charset="-128"/>
              </a:rPr>
              <a:t>CS</a:t>
            </a:r>
            <a:endParaRPr lang="en-US" sz="3600">
              <a:solidFill>
                <a:srgbClr val="0080FF">
                  <a:alpha val="50000"/>
                </a:srgbClr>
              </a:solidFill>
              <a:latin typeface="Arial Black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200" y="533400"/>
            <a:ext cx="1371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800">
                <a:solidFill>
                  <a:srgbClr val="FFFFFF">
                    <a:alpha val="50000"/>
                  </a:srgbClr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rPr>
              <a:t>Electrical Engineering and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800">
                <a:solidFill>
                  <a:srgbClr val="FFFFFF">
                    <a:alpha val="50000"/>
                  </a:srgbClr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rPr>
              <a:t>Computer Sciences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848600" y="0"/>
            <a:ext cx="1295400" cy="914400"/>
          </a:xfrm>
          <a:prstGeom prst="rect">
            <a:avLst/>
          </a:prstGeom>
          <a:solidFill>
            <a:srgbClr val="6496F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7924800" y="366713"/>
            <a:ext cx="1143000" cy="134937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816" y="0"/>
              </a:cxn>
              <a:cxn ang="0">
                <a:pos x="1632" y="240"/>
              </a:cxn>
            </a:cxnLst>
            <a:rect l="0" t="0" r="r" b="b"/>
            <a:pathLst>
              <a:path w="1632" h="240">
                <a:moveTo>
                  <a:pt x="0" y="240"/>
                </a:moveTo>
                <a:cubicBezTo>
                  <a:pt x="272" y="120"/>
                  <a:pt x="544" y="0"/>
                  <a:pt x="816" y="0"/>
                </a:cubicBezTo>
                <a:cubicBezTo>
                  <a:pt x="1088" y="0"/>
                  <a:pt x="1360" y="120"/>
                  <a:pt x="1632" y="240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8188325" y="179388"/>
            <a:ext cx="73025" cy="403225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96" y="384"/>
              </a:cxn>
              <a:cxn ang="0">
                <a:pos x="48" y="0"/>
              </a:cxn>
            </a:cxnLst>
            <a:rect l="0" t="0" r="r" b="b"/>
            <a:pathLst>
              <a:path w="104" h="720">
                <a:moveTo>
                  <a:pt x="0" y="720"/>
                </a:moveTo>
                <a:cubicBezTo>
                  <a:pt x="44" y="612"/>
                  <a:pt x="88" y="504"/>
                  <a:pt x="96" y="384"/>
                </a:cubicBezTo>
                <a:cubicBezTo>
                  <a:pt x="104" y="264"/>
                  <a:pt x="76" y="132"/>
                  <a:pt x="48" y="0"/>
                </a:cubicBezTo>
              </a:path>
            </a:pathLst>
          </a:cu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8255000" y="152400"/>
            <a:ext cx="73025" cy="430213"/>
          </a:xfrm>
          <a:custGeom>
            <a:avLst/>
            <a:gdLst/>
            <a:ahLst/>
            <a:cxnLst>
              <a:cxn ang="0">
                <a:pos x="0" y="768"/>
              </a:cxn>
              <a:cxn ang="0">
                <a:pos x="96" y="432"/>
              </a:cxn>
              <a:cxn ang="0">
                <a:pos x="48" y="0"/>
              </a:cxn>
            </a:cxnLst>
            <a:rect l="0" t="0" r="r" b="b"/>
            <a:pathLst>
              <a:path w="104" h="768">
                <a:moveTo>
                  <a:pt x="0" y="768"/>
                </a:moveTo>
                <a:cubicBezTo>
                  <a:pt x="44" y="664"/>
                  <a:pt x="88" y="560"/>
                  <a:pt x="96" y="432"/>
                </a:cubicBezTo>
                <a:cubicBezTo>
                  <a:pt x="104" y="304"/>
                  <a:pt x="76" y="152"/>
                  <a:pt x="48" y="0"/>
                </a:cubicBezTo>
              </a:path>
            </a:pathLst>
          </a:cu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 flipH="1">
            <a:off x="8731250" y="179388"/>
            <a:ext cx="73025" cy="403225"/>
          </a:xfrm>
          <a:custGeom>
            <a:avLst/>
            <a:gdLst>
              <a:gd name="T0" fmla="*/ 0 w 104"/>
              <a:gd name="T1" fmla="*/ 720 h 720"/>
              <a:gd name="T2" fmla="*/ 96 w 104"/>
              <a:gd name="T3" fmla="*/ 384 h 720"/>
              <a:gd name="T4" fmla="*/ 48 w 104"/>
              <a:gd name="T5" fmla="*/ 0 h 720"/>
              <a:gd name="T6" fmla="*/ 0 60000 65536"/>
              <a:gd name="T7" fmla="*/ 0 60000 65536"/>
              <a:gd name="T8" fmla="*/ 0 60000 65536"/>
              <a:gd name="T9" fmla="*/ 0 w 104"/>
              <a:gd name="T10" fmla="*/ 0 h 720"/>
              <a:gd name="T11" fmla="*/ 104 w 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720">
                <a:moveTo>
                  <a:pt x="0" y="720"/>
                </a:moveTo>
                <a:cubicBezTo>
                  <a:pt x="44" y="612"/>
                  <a:pt x="88" y="504"/>
                  <a:pt x="96" y="384"/>
                </a:cubicBezTo>
                <a:cubicBezTo>
                  <a:pt x="104" y="264"/>
                  <a:pt x="76" y="132"/>
                  <a:pt x="48" y="0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 flipH="1">
            <a:off x="8664575" y="152400"/>
            <a:ext cx="73025" cy="430213"/>
          </a:xfrm>
          <a:custGeom>
            <a:avLst/>
            <a:gdLst>
              <a:gd name="T0" fmla="*/ 0 w 104"/>
              <a:gd name="T1" fmla="*/ 768 h 768"/>
              <a:gd name="T2" fmla="*/ 96 w 104"/>
              <a:gd name="T3" fmla="*/ 432 h 768"/>
              <a:gd name="T4" fmla="*/ 48 w 104"/>
              <a:gd name="T5" fmla="*/ 0 h 768"/>
              <a:gd name="T6" fmla="*/ 0 60000 65536"/>
              <a:gd name="T7" fmla="*/ 0 60000 65536"/>
              <a:gd name="T8" fmla="*/ 0 60000 65536"/>
              <a:gd name="T9" fmla="*/ 0 w 104"/>
              <a:gd name="T10" fmla="*/ 0 h 768"/>
              <a:gd name="T11" fmla="*/ 104 w 104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768">
                <a:moveTo>
                  <a:pt x="0" y="768"/>
                </a:moveTo>
                <a:cubicBezTo>
                  <a:pt x="44" y="664"/>
                  <a:pt x="88" y="560"/>
                  <a:pt x="96" y="432"/>
                </a:cubicBezTo>
                <a:cubicBezTo>
                  <a:pt x="104" y="304"/>
                  <a:pt x="76" y="152"/>
                  <a:pt x="48" y="0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7959725" y="206375"/>
            <a:ext cx="268288" cy="2413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288" y="240"/>
              </a:cxn>
              <a:cxn ang="0">
                <a:pos x="384" y="0"/>
              </a:cxn>
            </a:cxnLst>
            <a:rect l="0" t="0" r="r" b="b"/>
            <a:pathLst>
              <a:path w="384" h="432">
                <a:moveTo>
                  <a:pt x="0" y="432"/>
                </a:moveTo>
                <a:cubicBezTo>
                  <a:pt x="112" y="372"/>
                  <a:pt x="224" y="312"/>
                  <a:pt x="288" y="240"/>
                </a:cubicBezTo>
                <a:cubicBezTo>
                  <a:pt x="352" y="168"/>
                  <a:pt x="368" y="84"/>
                  <a:pt x="384" y="0"/>
                </a:cubicBezTo>
              </a:path>
            </a:pathLst>
          </a:custGeom>
          <a:noFill/>
          <a:ln w="9525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 flipH="1">
            <a:off x="8766175" y="206375"/>
            <a:ext cx="268288" cy="241300"/>
          </a:xfrm>
          <a:custGeom>
            <a:avLst/>
            <a:gdLst>
              <a:gd name="T0" fmla="*/ 0 w 384"/>
              <a:gd name="T1" fmla="*/ 432 h 432"/>
              <a:gd name="T2" fmla="*/ 288 w 384"/>
              <a:gd name="T3" fmla="*/ 240 h 432"/>
              <a:gd name="T4" fmla="*/ 384 w 384"/>
              <a:gd name="T5" fmla="*/ 0 h 432"/>
              <a:gd name="T6" fmla="*/ 0 60000 65536"/>
              <a:gd name="T7" fmla="*/ 0 60000 65536"/>
              <a:gd name="T8" fmla="*/ 0 60000 65536"/>
              <a:gd name="T9" fmla="*/ 0 w 384"/>
              <a:gd name="T10" fmla="*/ 0 h 432"/>
              <a:gd name="T11" fmla="*/ 384 w 384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32">
                <a:moveTo>
                  <a:pt x="0" y="432"/>
                </a:moveTo>
                <a:cubicBezTo>
                  <a:pt x="112" y="372"/>
                  <a:pt x="224" y="312"/>
                  <a:pt x="288" y="240"/>
                </a:cubicBezTo>
                <a:cubicBezTo>
                  <a:pt x="352" y="168"/>
                  <a:pt x="368" y="84"/>
                  <a:pt x="384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8294688" y="152400"/>
            <a:ext cx="268287" cy="214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288"/>
              </a:cxn>
              <a:cxn ang="0">
                <a:pos x="384" y="384"/>
              </a:cxn>
            </a:cxnLst>
            <a:rect l="0" t="0" r="r" b="b"/>
            <a:pathLst>
              <a:path w="384" h="384">
                <a:moveTo>
                  <a:pt x="0" y="0"/>
                </a:moveTo>
                <a:cubicBezTo>
                  <a:pt x="40" y="112"/>
                  <a:pt x="80" y="224"/>
                  <a:pt x="144" y="288"/>
                </a:cubicBezTo>
                <a:cubicBezTo>
                  <a:pt x="208" y="352"/>
                  <a:pt x="296" y="368"/>
                  <a:pt x="384" y="384"/>
                </a:cubicBezTo>
              </a:path>
            </a:pathLst>
          </a:custGeom>
          <a:noFill/>
          <a:ln w="9525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 flipH="1">
            <a:off x="8429625" y="152400"/>
            <a:ext cx="269875" cy="214313"/>
          </a:xfrm>
          <a:custGeom>
            <a:avLst/>
            <a:gdLst>
              <a:gd name="T0" fmla="*/ 0 w 384"/>
              <a:gd name="T1" fmla="*/ 0 h 384"/>
              <a:gd name="T2" fmla="*/ 144 w 384"/>
              <a:gd name="T3" fmla="*/ 288 h 384"/>
              <a:gd name="T4" fmla="*/ 384 w 384"/>
              <a:gd name="T5" fmla="*/ 384 h 384"/>
              <a:gd name="T6" fmla="*/ 0 60000 65536"/>
              <a:gd name="T7" fmla="*/ 0 60000 65536"/>
              <a:gd name="T8" fmla="*/ 0 60000 65536"/>
              <a:gd name="T9" fmla="*/ 0 w 384"/>
              <a:gd name="T10" fmla="*/ 0 h 384"/>
              <a:gd name="T11" fmla="*/ 384 w 38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84">
                <a:moveTo>
                  <a:pt x="0" y="0"/>
                </a:moveTo>
                <a:cubicBezTo>
                  <a:pt x="40" y="112"/>
                  <a:pt x="80" y="224"/>
                  <a:pt x="144" y="288"/>
                </a:cubicBezTo>
                <a:cubicBezTo>
                  <a:pt x="208" y="352"/>
                  <a:pt x="296" y="368"/>
                  <a:pt x="384" y="38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8159750" y="577850"/>
            <a:ext cx="168275" cy="3175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96" y="48"/>
              </a:cxn>
              <a:cxn ang="0">
                <a:pos x="0" y="48"/>
              </a:cxn>
            </a:cxnLst>
            <a:rect l="0" t="0" r="r" b="b"/>
            <a:pathLst>
              <a:path w="240" h="56">
                <a:moveTo>
                  <a:pt x="240" y="0"/>
                </a:moveTo>
                <a:cubicBezTo>
                  <a:pt x="188" y="20"/>
                  <a:pt x="136" y="40"/>
                  <a:pt x="96" y="48"/>
                </a:cubicBezTo>
                <a:cubicBezTo>
                  <a:pt x="56" y="56"/>
                  <a:pt x="28" y="52"/>
                  <a:pt x="0" y="48"/>
                </a:cubicBezTo>
              </a:path>
            </a:pathLst>
          </a:cu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 flipH="1">
            <a:off x="8664575" y="577850"/>
            <a:ext cx="168275" cy="31750"/>
          </a:xfrm>
          <a:custGeom>
            <a:avLst/>
            <a:gdLst>
              <a:gd name="T0" fmla="*/ 240 w 240"/>
              <a:gd name="T1" fmla="*/ 0 h 56"/>
              <a:gd name="T2" fmla="*/ 96 w 240"/>
              <a:gd name="T3" fmla="*/ 48 h 56"/>
              <a:gd name="T4" fmla="*/ 0 w 240"/>
              <a:gd name="T5" fmla="*/ 48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240" y="0"/>
                </a:moveTo>
                <a:cubicBezTo>
                  <a:pt x="188" y="20"/>
                  <a:pt x="136" y="40"/>
                  <a:pt x="96" y="48"/>
                </a:cubicBezTo>
                <a:cubicBezTo>
                  <a:pt x="56" y="56"/>
                  <a:pt x="28" y="52"/>
                  <a:pt x="0" y="48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924800" y="685800"/>
            <a:ext cx="1143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000" b="1">
                <a:solidFill>
                  <a:srgbClr val="618FFD"/>
                </a:solidFill>
              </a:rPr>
              <a:t>B</a:t>
            </a:r>
            <a:r>
              <a:rPr lang="en-US" sz="800" b="1">
                <a:solidFill>
                  <a:srgbClr val="618FFD"/>
                </a:solidFill>
              </a:rPr>
              <a:t>ERKELEY </a:t>
            </a:r>
            <a:r>
              <a:rPr lang="en-US" sz="1000" b="1">
                <a:solidFill>
                  <a:srgbClr val="618FFD"/>
                </a:solidFill>
              </a:rPr>
              <a:t>P</a:t>
            </a:r>
            <a:r>
              <a:rPr lang="en-US" sz="800" b="1">
                <a:solidFill>
                  <a:srgbClr val="618FFD"/>
                </a:solidFill>
              </a:rPr>
              <a:t>AR </a:t>
            </a:r>
            <a:r>
              <a:rPr lang="en-US" sz="1000" b="1">
                <a:solidFill>
                  <a:srgbClr val="618FFD"/>
                </a:solidFill>
              </a:rPr>
              <a:t>L</a:t>
            </a:r>
            <a:r>
              <a:rPr lang="en-US" sz="800" b="1">
                <a:solidFill>
                  <a:srgbClr val="618FFD"/>
                </a:solidFill>
              </a:rPr>
              <a:t>AB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598613"/>
            <a:ext cx="7313613" cy="1828800"/>
          </a:xfrm>
        </p:spPr>
        <p:txBody>
          <a:bodyPr/>
          <a:lstStyle>
            <a:lvl1pPr>
              <a:defRPr>
                <a:solidFill>
                  <a:srgbClr val="6496F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429000"/>
            <a:ext cx="6627813" cy="1828800"/>
          </a:xfrm>
        </p:spPr>
        <p:txBody>
          <a:bodyPr/>
          <a:lstStyle>
            <a:lvl1pPr marL="0" indent="0" algn="ctr">
              <a:buFont typeface="Wingdings" pitchFamily="18" charset="2"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934D-31B1-2B4B-9871-27A5DAD84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8E7B-EC6C-FC40-BCFA-E877FA407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0"/>
            <a:ext cx="2055813" cy="6399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0"/>
            <a:ext cx="6018212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B0823-7A73-5249-AAE0-90B3EEDAB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19C33-2016-ED43-A295-F227B4BC2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881B-21F5-D74E-A697-AAFB445D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143000"/>
            <a:ext cx="4037012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143000"/>
            <a:ext cx="4037013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C000-E594-FB4C-B86D-72D9EBD33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B0FFD-2636-9543-8E0C-C29523A8F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BDA10-F23A-284B-8EE9-AA3001919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4DCC3-20D5-BB45-A133-23A203B62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62C7D-50AD-854A-88E2-62D3628C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49CF0-749C-2147-BB28-C28BCC87F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43000"/>
            <a:ext cx="82264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0"/>
            <a:ext cx="6399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-112" charset="0"/>
              </a:defRPr>
            </a:lvl1pPr>
          </a:lstStyle>
          <a:p>
            <a:pPr>
              <a:defRPr/>
            </a:pPr>
            <a:fld id="{297A7954-CF31-1D4E-972F-BE79DF66F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6200" y="76200"/>
            <a:ext cx="1371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3600">
                <a:solidFill>
                  <a:srgbClr val="0080FF">
                    <a:alpha val="50000"/>
                  </a:srgbClr>
                </a:solidFill>
                <a:latin typeface="Arial Black" pitchFamily="18" charset="0"/>
                <a:ea typeface="ＭＳ Ｐゴシック" pitchFamily="18" charset="-128"/>
                <a:cs typeface="ＭＳ Ｐゴシック" pitchFamily="18" charset="-128"/>
              </a:rPr>
              <a:t>EE</a:t>
            </a:r>
            <a:r>
              <a:rPr lang="en-US" sz="3600">
                <a:solidFill>
                  <a:srgbClr val="FFCC66">
                    <a:alpha val="50000"/>
                  </a:srgbClr>
                </a:solidFill>
                <a:latin typeface="Arial Black" pitchFamily="18" charset="0"/>
                <a:ea typeface="ＭＳ Ｐゴシック" pitchFamily="18" charset="-128"/>
                <a:cs typeface="ＭＳ Ｐゴシック" pitchFamily="18" charset="-128"/>
              </a:rPr>
              <a:t>CS</a:t>
            </a:r>
            <a:endParaRPr lang="en-US" sz="3600">
              <a:solidFill>
                <a:srgbClr val="0080FF">
                  <a:alpha val="50000"/>
                </a:srgbClr>
              </a:solidFill>
              <a:latin typeface="Arial Black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1371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800">
                <a:solidFill>
                  <a:srgbClr val="FFFFFF">
                    <a:alpha val="50000"/>
                  </a:srgbClr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rPr>
              <a:t>Electrical Engineering and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800">
                <a:solidFill>
                  <a:srgbClr val="FFFFFF">
                    <a:alpha val="50000"/>
                  </a:srgbClr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rPr>
              <a:t>Computer Sciences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848600" y="0"/>
            <a:ext cx="1295400" cy="914400"/>
          </a:xfrm>
          <a:prstGeom prst="rect">
            <a:avLst/>
          </a:prstGeom>
          <a:solidFill>
            <a:srgbClr val="6496F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7924800" y="366713"/>
            <a:ext cx="1143000" cy="134937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816" y="0"/>
              </a:cxn>
              <a:cxn ang="0">
                <a:pos x="1632" y="240"/>
              </a:cxn>
            </a:cxnLst>
            <a:rect l="0" t="0" r="r" b="b"/>
            <a:pathLst>
              <a:path w="1632" h="240">
                <a:moveTo>
                  <a:pt x="0" y="240"/>
                </a:moveTo>
                <a:cubicBezTo>
                  <a:pt x="272" y="120"/>
                  <a:pt x="544" y="0"/>
                  <a:pt x="816" y="0"/>
                </a:cubicBezTo>
                <a:cubicBezTo>
                  <a:pt x="1088" y="0"/>
                  <a:pt x="1360" y="120"/>
                  <a:pt x="1632" y="240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8188325" y="179388"/>
            <a:ext cx="73025" cy="403225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96" y="384"/>
              </a:cxn>
              <a:cxn ang="0">
                <a:pos x="48" y="0"/>
              </a:cxn>
            </a:cxnLst>
            <a:rect l="0" t="0" r="r" b="b"/>
            <a:pathLst>
              <a:path w="104" h="720">
                <a:moveTo>
                  <a:pt x="0" y="720"/>
                </a:moveTo>
                <a:cubicBezTo>
                  <a:pt x="44" y="612"/>
                  <a:pt x="88" y="504"/>
                  <a:pt x="96" y="384"/>
                </a:cubicBezTo>
                <a:cubicBezTo>
                  <a:pt x="104" y="264"/>
                  <a:pt x="76" y="132"/>
                  <a:pt x="48" y="0"/>
                </a:cubicBezTo>
              </a:path>
            </a:pathLst>
          </a:cu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8255000" y="152400"/>
            <a:ext cx="73025" cy="430213"/>
          </a:xfrm>
          <a:custGeom>
            <a:avLst/>
            <a:gdLst/>
            <a:ahLst/>
            <a:cxnLst>
              <a:cxn ang="0">
                <a:pos x="0" y="768"/>
              </a:cxn>
              <a:cxn ang="0">
                <a:pos x="96" y="432"/>
              </a:cxn>
              <a:cxn ang="0">
                <a:pos x="48" y="0"/>
              </a:cxn>
            </a:cxnLst>
            <a:rect l="0" t="0" r="r" b="b"/>
            <a:pathLst>
              <a:path w="104" h="768">
                <a:moveTo>
                  <a:pt x="0" y="768"/>
                </a:moveTo>
                <a:cubicBezTo>
                  <a:pt x="44" y="664"/>
                  <a:pt x="88" y="560"/>
                  <a:pt x="96" y="432"/>
                </a:cubicBezTo>
                <a:cubicBezTo>
                  <a:pt x="104" y="304"/>
                  <a:pt x="76" y="152"/>
                  <a:pt x="48" y="0"/>
                </a:cubicBezTo>
              </a:path>
            </a:pathLst>
          </a:cu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08" name="Freeform 12"/>
          <p:cNvSpPr>
            <a:spLocks/>
          </p:cNvSpPr>
          <p:nvPr/>
        </p:nvSpPr>
        <p:spPr bwMode="auto">
          <a:xfrm flipH="1">
            <a:off x="8731250" y="179388"/>
            <a:ext cx="73025" cy="403225"/>
          </a:xfrm>
          <a:custGeom>
            <a:avLst/>
            <a:gdLst>
              <a:gd name="T0" fmla="*/ 0 w 104"/>
              <a:gd name="T1" fmla="*/ 720 h 720"/>
              <a:gd name="T2" fmla="*/ 96 w 104"/>
              <a:gd name="T3" fmla="*/ 384 h 720"/>
              <a:gd name="T4" fmla="*/ 48 w 104"/>
              <a:gd name="T5" fmla="*/ 0 h 720"/>
              <a:gd name="T6" fmla="*/ 0 60000 65536"/>
              <a:gd name="T7" fmla="*/ 0 60000 65536"/>
              <a:gd name="T8" fmla="*/ 0 60000 65536"/>
              <a:gd name="T9" fmla="*/ 0 w 104"/>
              <a:gd name="T10" fmla="*/ 0 h 720"/>
              <a:gd name="T11" fmla="*/ 104 w 10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720">
                <a:moveTo>
                  <a:pt x="0" y="720"/>
                </a:moveTo>
                <a:cubicBezTo>
                  <a:pt x="44" y="612"/>
                  <a:pt x="88" y="504"/>
                  <a:pt x="96" y="384"/>
                </a:cubicBezTo>
                <a:cubicBezTo>
                  <a:pt x="104" y="264"/>
                  <a:pt x="76" y="132"/>
                  <a:pt x="48" y="0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09" name="Freeform 13"/>
          <p:cNvSpPr>
            <a:spLocks/>
          </p:cNvSpPr>
          <p:nvPr/>
        </p:nvSpPr>
        <p:spPr bwMode="auto">
          <a:xfrm flipH="1">
            <a:off x="8664575" y="152400"/>
            <a:ext cx="73025" cy="430213"/>
          </a:xfrm>
          <a:custGeom>
            <a:avLst/>
            <a:gdLst>
              <a:gd name="T0" fmla="*/ 0 w 104"/>
              <a:gd name="T1" fmla="*/ 768 h 768"/>
              <a:gd name="T2" fmla="*/ 96 w 104"/>
              <a:gd name="T3" fmla="*/ 432 h 768"/>
              <a:gd name="T4" fmla="*/ 48 w 104"/>
              <a:gd name="T5" fmla="*/ 0 h 768"/>
              <a:gd name="T6" fmla="*/ 0 60000 65536"/>
              <a:gd name="T7" fmla="*/ 0 60000 65536"/>
              <a:gd name="T8" fmla="*/ 0 60000 65536"/>
              <a:gd name="T9" fmla="*/ 0 w 104"/>
              <a:gd name="T10" fmla="*/ 0 h 768"/>
              <a:gd name="T11" fmla="*/ 104 w 104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768">
                <a:moveTo>
                  <a:pt x="0" y="768"/>
                </a:moveTo>
                <a:cubicBezTo>
                  <a:pt x="44" y="664"/>
                  <a:pt x="88" y="560"/>
                  <a:pt x="96" y="432"/>
                </a:cubicBezTo>
                <a:cubicBezTo>
                  <a:pt x="104" y="304"/>
                  <a:pt x="76" y="152"/>
                  <a:pt x="48" y="0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10" name="Freeform 14"/>
          <p:cNvSpPr>
            <a:spLocks/>
          </p:cNvSpPr>
          <p:nvPr/>
        </p:nvSpPr>
        <p:spPr bwMode="auto">
          <a:xfrm>
            <a:off x="7959725" y="206375"/>
            <a:ext cx="268288" cy="2413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288" y="240"/>
              </a:cxn>
              <a:cxn ang="0">
                <a:pos x="384" y="0"/>
              </a:cxn>
            </a:cxnLst>
            <a:rect l="0" t="0" r="r" b="b"/>
            <a:pathLst>
              <a:path w="384" h="432">
                <a:moveTo>
                  <a:pt x="0" y="432"/>
                </a:moveTo>
                <a:cubicBezTo>
                  <a:pt x="112" y="372"/>
                  <a:pt x="224" y="312"/>
                  <a:pt x="288" y="240"/>
                </a:cubicBezTo>
                <a:cubicBezTo>
                  <a:pt x="352" y="168"/>
                  <a:pt x="368" y="84"/>
                  <a:pt x="384" y="0"/>
                </a:cubicBezTo>
              </a:path>
            </a:pathLst>
          </a:custGeom>
          <a:noFill/>
          <a:ln w="9525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 flipH="1">
            <a:off x="8766175" y="206375"/>
            <a:ext cx="268288" cy="241300"/>
          </a:xfrm>
          <a:custGeom>
            <a:avLst/>
            <a:gdLst>
              <a:gd name="T0" fmla="*/ 0 w 384"/>
              <a:gd name="T1" fmla="*/ 432 h 432"/>
              <a:gd name="T2" fmla="*/ 288 w 384"/>
              <a:gd name="T3" fmla="*/ 240 h 432"/>
              <a:gd name="T4" fmla="*/ 384 w 384"/>
              <a:gd name="T5" fmla="*/ 0 h 432"/>
              <a:gd name="T6" fmla="*/ 0 60000 65536"/>
              <a:gd name="T7" fmla="*/ 0 60000 65536"/>
              <a:gd name="T8" fmla="*/ 0 60000 65536"/>
              <a:gd name="T9" fmla="*/ 0 w 384"/>
              <a:gd name="T10" fmla="*/ 0 h 432"/>
              <a:gd name="T11" fmla="*/ 384 w 384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32">
                <a:moveTo>
                  <a:pt x="0" y="432"/>
                </a:moveTo>
                <a:cubicBezTo>
                  <a:pt x="112" y="372"/>
                  <a:pt x="224" y="312"/>
                  <a:pt x="288" y="240"/>
                </a:cubicBezTo>
                <a:cubicBezTo>
                  <a:pt x="352" y="168"/>
                  <a:pt x="368" y="84"/>
                  <a:pt x="384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12" name="Freeform 16"/>
          <p:cNvSpPr>
            <a:spLocks/>
          </p:cNvSpPr>
          <p:nvPr/>
        </p:nvSpPr>
        <p:spPr bwMode="auto">
          <a:xfrm>
            <a:off x="8294688" y="152400"/>
            <a:ext cx="268287" cy="214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288"/>
              </a:cxn>
              <a:cxn ang="0">
                <a:pos x="384" y="384"/>
              </a:cxn>
            </a:cxnLst>
            <a:rect l="0" t="0" r="r" b="b"/>
            <a:pathLst>
              <a:path w="384" h="384">
                <a:moveTo>
                  <a:pt x="0" y="0"/>
                </a:moveTo>
                <a:cubicBezTo>
                  <a:pt x="40" y="112"/>
                  <a:pt x="80" y="224"/>
                  <a:pt x="144" y="288"/>
                </a:cubicBezTo>
                <a:cubicBezTo>
                  <a:pt x="208" y="352"/>
                  <a:pt x="296" y="368"/>
                  <a:pt x="384" y="384"/>
                </a:cubicBezTo>
              </a:path>
            </a:pathLst>
          </a:custGeom>
          <a:noFill/>
          <a:ln w="9525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 flipH="1">
            <a:off x="8429625" y="152400"/>
            <a:ext cx="269875" cy="214313"/>
          </a:xfrm>
          <a:custGeom>
            <a:avLst/>
            <a:gdLst>
              <a:gd name="T0" fmla="*/ 0 w 384"/>
              <a:gd name="T1" fmla="*/ 0 h 384"/>
              <a:gd name="T2" fmla="*/ 144 w 384"/>
              <a:gd name="T3" fmla="*/ 288 h 384"/>
              <a:gd name="T4" fmla="*/ 384 w 384"/>
              <a:gd name="T5" fmla="*/ 384 h 384"/>
              <a:gd name="T6" fmla="*/ 0 60000 65536"/>
              <a:gd name="T7" fmla="*/ 0 60000 65536"/>
              <a:gd name="T8" fmla="*/ 0 60000 65536"/>
              <a:gd name="T9" fmla="*/ 0 w 384"/>
              <a:gd name="T10" fmla="*/ 0 h 384"/>
              <a:gd name="T11" fmla="*/ 384 w 38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384">
                <a:moveTo>
                  <a:pt x="0" y="0"/>
                </a:moveTo>
                <a:cubicBezTo>
                  <a:pt x="40" y="112"/>
                  <a:pt x="80" y="224"/>
                  <a:pt x="144" y="288"/>
                </a:cubicBezTo>
                <a:cubicBezTo>
                  <a:pt x="208" y="352"/>
                  <a:pt x="296" y="368"/>
                  <a:pt x="384" y="38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14" name="Freeform 18"/>
          <p:cNvSpPr>
            <a:spLocks/>
          </p:cNvSpPr>
          <p:nvPr/>
        </p:nvSpPr>
        <p:spPr bwMode="auto">
          <a:xfrm>
            <a:off x="8159750" y="577850"/>
            <a:ext cx="168275" cy="3175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96" y="48"/>
              </a:cxn>
              <a:cxn ang="0">
                <a:pos x="0" y="48"/>
              </a:cxn>
            </a:cxnLst>
            <a:rect l="0" t="0" r="r" b="b"/>
            <a:pathLst>
              <a:path w="240" h="56">
                <a:moveTo>
                  <a:pt x="240" y="0"/>
                </a:moveTo>
                <a:cubicBezTo>
                  <a:pt x="188" y="20"/>
                  <a:pt x="136" y="40"/>
                  <a:pt x="96" y="48"/>
                </a:cubicBezTo>
                <a:cubicBezTo>
                  <a:pt x="56" y="56"/>
                  <a:pt x="28" y="52"/>
                  <a:pt x="0" y="48"/>
                </a:cubicBezTo>
              </a:path>
            </a:pathLst>
          </a:cu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15" name="Freeform 19"/>
          <p:cNvSpPr>
            <a:spLocks/>
          </p:cNvSpPr>
          <p:nvPr/>
        </p:nvSpPr>
        <p:spPr bwMode="auto">
          <a:xfrm flipH="1">
            <a:off x="8664575" y="577850"/>
            <a:ext cx="168275" cy="31750"/>
          </a:xfrm>
          <a:custGeom>
            <a:avLst/>
            <a:gdLst>
              <a:gd name="T0" fmla="*/ 240 w 240"/>
              <a:gd name="T1" fmla="*/ 0 h 56"/>
              <a:gd name="T2" fmla="*/ 96 w 240"/>
              <a:gd name="T3" fmla="*/ 48 h 56"/>
              <a:gd name="T4" fmla="*/ 0 w 240"/>
              <a:gd name="T5" fmla="*/ 48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240" y="0"/>
                </a:moveTo>
                <a:cubicBezTo>
                  <a:pt x="188" y="20"/>
                  <a:pt x="136" y="40"/>
                  <a:pt x="96" y="48"/>
                </a:cubicBezTo>
                <a:cubicBezTo>
                  <a:pt x="56" y="56"/>
                  <a:pt x="28" y="52"/>
                  <a:pt x="0" y="48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7924800" y="685800"/>
            <a:ext cx="1143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000" b="1">
                <a:solidFill>
                  <a:srgbClr val="618FFD"/>
                </a:solidFill>
              </a:rPr>
              <a:t>B</a:t>
            </a:r>
            <a:r>
              <a:rPr lang="en-US" sz="800" b="1">
                <a:solidFill>
                  <a:srgbClr val="618FFD"/>
                </a:solidFill>
              </a:rPr>
              <a:t>ERKELEY </a:t>
            </a:r>
            <a:r>
              <a:rPr lang="en-US" sz="1000" b="1">
                <a:solidFill>
                  <a:srgbClr val="618FFD"/>
                </a:solidFill>
              </a:rPr>
              <a:t>P</a:t>
            </a:r>
            <a:r>
              <a:rPr lang="en-US" sz="800" b="1">
                <a:solidFill>
                  <a:srgbClr val="618FFD"/>
                </a:solidFill>
              </a:rPr>
              <a:t>AR </a:t>
            </a:r>
            <a:r>
              <a:rPr lang="en-US" sz="1000" b="1">
                <a:solidFill>
                  <a:srgbClr val="618FFD"/>
                </a:solidFill>
              </a:rPr>
              <a:t>L</a:t>
            </a:r>
            <a:r>
              <a:rPr lang="en-US" sz="800" b="1">
                <a:solidFill>
                  <a:srgbClr val="618FFD"/>
                </a:solidFill>
              </a:rPr>
              <a:t>AB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85000"/>
        <a:buFont typeface="Wingdings" pitchFamily="-112" charset="2"/>
        <a:buChar char="v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2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d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0.png"/><Relationship Id="rId4" Type="http://schemas.openxmlformats.org/officeDocument/2006/relationships/image" Target="../media/image10.png"/><Relationship Id="rId7" Type="http://schemas.openxmlformats.org/officeDocument/2006/relationships/image" Target="../media/image13.pdf"/><Relationship Id="rId11" Type="http://schemas.openxmlformats.org/officeDocument/2006/relationships/image" Target="../media/image17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8" Type="http://schemas.openxmlformats.org/officeDocument/2006/relationships/image" Target="../media/image14.png"/><Relationship Id="rId13" Type="http://schemas.openxmlformats.org/officeDocument/2006/relationships/image" Target="../media/image19.pdf"/><Relationship Id="rId10" Type="http://schemas.openxmlformats.org/officeDocument/2006/relationships/image" Target="../media/image16.png"/><Relationship Id="rId5" Type="http://schemas.openxmlformats.org/officeDocument/2006/relationships/image" Target="../media/image11.pd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9" Type="http://schemas.openxmlformats.org/officeDocument/2006/relationships/image" Target="../media/image15.pdf"/><Relationship Id="rId3" Type="http://schemas.openxmlformats.org/officeDocument/2006/relationships/image" Target="../media/image9.pd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9" Type="http://schemas.openxmlformats.org/officeDocument/2006/relationships/image" Target="../media/image27.png"/><Relationship Id="rId3" Type="http://schemas.openxmlformats.org/officeDocument/2006/relationships/image" Target="../media/image21.pdf"/><Relationship Id="rId6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Relationship Id="rId6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Relationship Id="rId6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image" Target="../media/image36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df"/><Relationship Id="rId5" Type="http://schemas.openxmlformats.org/officeDocument/2006/relationships/image" Target="../media/image35.pd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df"/></Relationships>
</file>

<file path=ppt/slides/_rels/slide3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501.png"/><Relationship Id="rId4" Type="http://schemas.openxmlformats.org/officeDocument/2006/relationships/image" Target="../media/image40.png"/><Relationship Id="rId7" Type="http://schemas.openxmlformats.org/officeDocument/2006/relationships/image" Target="../media/image40.pdf"/><Relationship Id="rId11" Type="http://schemas.openxmlformats.org/officeDocument/2006/relationships/image" Target="../media/image42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8" Type="http://schemas.openxmlformats.org/officeDocument/2006/relationships/image" Target="../media/image44.png"/><Relationship Id="rId13" Type="http://schemas.openxmlformats.org/officeDocument/2006/relationships/image" Target="../media/image43.pdf"/><Relationship Id="rId10" Type="http://schemas.openxmlformats.org/officeDocument/2006/relationships/image" Target="../media/image46.png"/><Relationship Id="rId5" Type="http://schemas.openxmlformats.org/officeDocument/2006/relationships/image" Target="../media/image39.pdf"/><Relationship Id="rId12" Type="http://schemas.openxmlformats.org/officeDocument/2006/relationships/image" Target="../media/image481.png"/><Relationship Id="rId2" Type="http://schemas.openxmlformats.org/officeDocument/2006/relationships/notesSlide" Target="../notesSlides/notesSlide36.xml"/><Relationship Id="rId9" Type="http://schemas.openxmlformats.org/officeDocument/2006/relationships/image" Target="../media/image41.pdf"/><Relationship Id="rId3" Type="http://schemas.openxmlformats.org/officeDocument/2006/relationships/image" Target="../media/image38.pdf"/></Relationships>
</file>

<file path=ppt/slides/_rels/slide3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62.png"/><Relationship Id="rId4" Type="http://schemas.openxmlformats.org/officeDocument/2006/relationships/image" Target="../media/image521.png"/><Relationship Id="rId7" Type="http://schemas.openxmlformats.org/officeDocument/2006/relationships/image" Target="../media/image46.pdf"/><Relationship Id="rId11" Type="http://schemas.openxmlformats.org/officeDocument/2006/relationships/image" Target="../media/image48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8" Type="http://schemas.openxmlformats.org/officeDocument/2006/relationships/image" Target="../media/image56.png"/><Relationship Id="rId13" Type="http://schemas.openxmlformats.org/officeDocument/2006/relationships/image" Target="../media/image49.pdf"/><Relationship Id="rId10" Type="http://schemas.openxmlformats.org/officeDocument/2006/relationships/image" Target="../media/image58.png"/><Relationship Id="rId5" Type="http://schemas.openxmlformats.org/officeDocument/2006/relationships/image" Target="../media/image45.pdf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9" Type="http://schemas.openxmlformats.org/officeDocument/2006/relationships/image" Target="../media/image47.pdf"/><Relationship Id="rId3" Type="http://schemas.openxmlformats.org/officeDocument/2006/relationships/image" Target="../media/image44.pd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4" Type="http://schemas.openxmlformats.org/officeDocument/2006/relationships/image" Target="../media/image54.png"/><Relationship Id="rId10" Type="http://schemas.openxmlformats.org/officeDocument/2006/relationships/image" Target="../media/image60.png"/><Relationship Id="rId5" Type="http://schemas.openxmlformats.org/officeDocument/2006/relationships/image" Target="../media/image46.pdf"/><Relationship Id="rId7" Type="http://schemas.openxmlformats.org/officeDocument/2006/relationships/image" Target="../media/image47.pdf"/><Relationship Id="rId11" Type="http://schemas.openxmlformats.org/officeDocument/2006/relationships/image" Target="../media/image49.pdf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9" Type="http://schemas.openxmlformats.org/officeDocument/2006/relationships/image" Target="../media/image48.pdf"/><Relationship Id="rId3" Type="http://schemas.openxmlformats.org/officeDocument/2006/relationships/image" Target="../media/image45.pdf"/><Relationship Id="rId6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4" Type="http://schemas.openxmlformats.org/officeDocument/2006/relationships/image" Target="../media/image54.png"/><Relationship Id="rId10" Type="http://schemas.openxmlformats.org/officeDocument/2006/relationships/image" Target="../media/image60.png"/><Relationship Id="rId5" Type="http://schemas.openxmlformats.org/officeDocument/2006/relationships/image" Target="../media/image46.pdf"/><Relationship Id="rId7" Type="http://schemas.openxmlformats.org/officeDocument/2006/relationships/image" Target="../media/image47.pdf"/><Relationship Id="rId11" Type="http://schemas.openxmlformats.org/officeDocument/2006/relationships/image" Target="../media/image49.pdf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9" Type="http://schemas.openxmlformats.org/officeDocument/2006/relationships/image" Target="../media/image48.pdf"/><Relationship Id="rId3" Type="http://schemas.openxmlformats.org/officeDocument/2006/relationships/image" Target="../media/image45.pdf"/><Relationship Id="rId6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61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0.pdf"/><Relationship Id="rId5" Type="http://schemas.openxmlformats.org/officeDocument/2006/relationships/image" Target="../media/image35.pd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4" Type="http://schemas.openxmlformats.org/officeDocument/2006/relationships/image" Target="../media/image66.png"/><Relationship Id="rId5" Type="http://schemas.openxmlformats.org/officeDocument/2006/relationships/image" Target="../media/image52.pdf"/><Relationship Id="rId7" Type="http://schemas.openxmlformats.org/officeDocument/2006/relationships/image" Target="../media/image53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1.pdf"/><Relationship Id="rId6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4" Type="http://schemas.openxmlformats.org/officeDocument/2006/relationships/image" Target="../media/image72.png"/><Relationship Id="rId5" Type="http://schemas.openxmlformats.org/officeDocument/2006/relationships/image" Target="../media/image55.pdf"/><Relationship Id="rId7" Type="http://schemas.openxmlformats.org/officeDocument/2006/relationships/image" Target="../media/image56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4.pdf"/><Relationship Id="rId6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4" Type="http://schemas.openxmlformats.org/officeDocument/2006/relationships/image" Target="../media/image48.png"/><Relationship Id="rId5" Type="http://schemas.openxmlformats.org/officeDocument/2006/relationships/image" Target="../media/image58.pdf"/><Relationship Id="rId7" Type="http://schemas.openxmlformats.org/officeDocument/2006/relationships/image" Target="../media/image59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7.pdf"/><Relationship Id="rId6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Auto-tuning Stencil Codes for Cache-Based Multicore Platforms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14800"/>
            <a:ext cx="6627813" cy="1143000"/>
          </a:xfrm>
        </p:spPr>
        <p:txBody>
          <a:bodyPr anchor="ctr"/>
          <a:lstStyle/>
          <a:p>
            <a:pPr eaLnBrk="1" hangingPunct="1">
              <a:buFont typeface="Wingdings" pitchFamily="-112" charset="2"/>
              <a:buNone/>
            </a:pPr>
            <a:r>
              <a:rPr lang="en-US" sz="1800" smtClean="0"/>
              <a:t>Kaushik Datta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smtClean="0"/>
              <a:t>Dissertation Talk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smtClean="0"/>
              <a:t>December 4,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smtClean="0"/>
              <a:t>Cache-Based Architectures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573463" y="34290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Nehalem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231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AMD Barcelona</a:t>
            </a:r>
          </a:p>
        </p:txBody>
      </p:sp>
      <p:sp>
        <p:nvSpPr>
          <p:cNvPr id="32773" name="Text Box 214"/>
          <p:cNvSpPr txBox="1">
            <a:spLocks noChangeArrowheads="1"/>
          </p:cNvSpPr>
          <p:nvPr/>
        </p:nvSpPr>
        <p:spPr bwMode="auto">
          <a:xfrm>
            <a:off x="3514725" y="6400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Sun Niagara2</a:t>
            </a:r>
          </a:p>
        </p:txBody>
      </p:sp>
      <p:sp>
        <p:nvSpPr>
          <p:cNvPr id="32774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08916F9-773E-4141-AD7F-3EEF3FB36348}" type="slidenum">
              <a:rPr lang="en-US"/>
              <a:pPr algn="r"/>
              <a:t>10</a:t>
            </a:fld>
            <a:endParaRPr lang="en-US"/>
          </a:p>
        </p:txBody>
      </p:sp>
      <p:pic>
        <p:nvPicPr>
          <p:cNvPr id="32775" name="Picture 218" descr="Intel_Gainestown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914400"/>
            <a:ext cx="32766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219" descr="AMD_Barcelona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0763" y="1068388"/>
            <a:ext cx="304323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220" descr="Sun_Maramba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962400"/>
            <a:ext cx="304323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Intel_Clovertown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914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IBM_BGP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967163"/>
            <a:ext cx="2011363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Clovertown</a:t>
            </a:r>
          </a:p>
        </p:txBody>
      </p:sp>
      <p:sp>
        <p:nvSpPr>
          <p:cNvPr id="32781" name="Text Box 214"/>
          <p:cNvSpPr txBox="1">
            <a:spLocks noChangeArrowheads="1"/>
          </p:cNvSpPr>
          <p:nvPr/>
        </p:nvSpPr>
        <p:spPr bwMode="auto">
          <a:xfrm>
            <a:off x="381000" y="6402388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IBM Blue Gene/P</a:t>
            </a:r>
          </a:p>
        </p:txBody>
      </p:sp>
      <p:sp>
        <p:nvSpPr>
          <p:cNvPr id="32782" name="Rectangle 360"/>
          <p:cNvSpPr>
            <a:spLocks noChangeArrowheads="1"/>
          </p:cNvSpPr>
          <p:nvPr/>
        </p:nvSpPr>
        <p:spPr bwMode="auto">
          <a:xfrm>
            <a:off x="0" y="3810000"/>
            <a:ext cx="6097588" cy="2590800"/>
          </a:xfrm>
          <a:prstGeom prst="rect">
            <a:avLst/>
          </a:prstGeom>
          <a:solidFill>
            <a:srgbClr val="D5FFE1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40"/>
                </a:solidFill>
              </a:rPr>
              <a:t>Dual Issue/</a:t>
            </a:r>
          </a:p>
          <a:p>
            <a:pPr algn="ctr"/>
            <a:r>
              <a:rPr lang="en-US" sz="4400" b="1">
                <a:solidFill>
                  <a:srgbClr val="008040"/>
                </a:solidFill>
              </a:rPr>
              <a:t>In-order</a:t>
            </a:r>
          </a:p>
        </p:txBody>
      </p:sp>
      <p:sp>
        <p:nvSpPr>
          <p:cNvPr id="32783" name="Rectangle 361"/>
          <p:cNvSpPr>
            <a:spLocks noChangeArrowheads="1"/>
          </p:cNvSpPr>
          <p:nvPr/>
        </p:nvSpPr>
        <p:spPr bwMode="auto">
          <a:xfrm>
            <a:off x="0" y="914400"/>
            <a:ext cx="9144000" cy="2590800"/>
          </a:xfrm>
          <a:prstGeom prst="rect">
            <a:avLst/>
          </a:prstGeom>
          <a:solidFill>
            <a:srgbClr val="FFDBD8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Superscalar/</a:t>
            </a:r>
          </a:p>
          <a:p>
            <a:pPr algn="ctr"/>
            <a:r>
              <a:rPr lang="en-US" sz="4400" b="1">
                <a:solidFill>
                  <a:srgbClr val="FF0000"/>
                </a:solidFill>
              </a:rPr>
              <a:t>Out-of-order</a:t>
            </a:r>
          </a:p>
        </p:txBody>
      </p:sp>
      <p:sp>
        <p:nvSpPr>
          <p:cNvPr id="32784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/>
              <a:t>Core</a:t>
            </a:r>
          </a:p>
          <a:p>
            <a:pPr algn="ctr"/>
            <a:r>
              <a:rPr lang="en-US" sz="4400" b="1"/>
              <a:t>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smtClean="0"/>
              <a:t>Cache-Based Architectures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573463" y="34290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Nehalem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231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AMD Barcelona</a:t>
            </a:r>
          </a:p>
        </p:txBody>
      </p:sp>
      <p:sp>
        <p:nvSpPr>
          <p:cNvPr id="34821" name="Text Box 214"/>
          <p:cNvSpPr txBox="1">
            <a:spLocks noChangeArrowheads="1"/>
          </p:cNvSpPr>
          <p:nvPr/>
        </p:nvSpPr>
        <p:spPr bwMode="auto">
          <a:xfrm>
            <a:off x="3514725" y="6400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Sun Niagara2</a:t>
            </a:r>
          </a:p>
        </p:txBody>
      </p:sp>
      <p:sp>
        <p:nvSpPr>
          <p:cNvPr id="34822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1DBB3D7-B890-1340-A23A-F320A3D4C4BD}" type="slidenum">
              <a:rPr lang="en-US"/>
              <a:pPr algn="r"/>
              <a:t>11</a:t>
            </a:fld>
            <a:endParaRPr lang="en-US"/>
          </a:p>
        </p:txBody>
      </p:sp>
      <p:pic>
        <p:nvPicPr>
          <p:cNvPr id="34823" name="Picture 218" descr="Intel_Gainestown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914400"/>
            <a:ext cx="32766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19" descr="AMD_Barcelona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0763" y="1068388"/>
            <a:ext cx="304323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220" descr="Sun_Maramba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962400"/>
            <a:ext cx="304323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Intel_Clovertown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914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 descr="IBM_BGP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967163"/>
            <a:ext cx="2011363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Clovertown</a:t>
            </a:r>
          </a:p>
        </p:txBody>
      </p:sp>
      <p:sp>
        <p:nvSpPr>
          <p:cNvPr id="34829" name="Text Box 214"/>
          <p:cNvSpPr txBox="1">
            <a:spLocks noChangeArrowheads="1"/>
          </p:cNvSpPr>
          <p:nvPr/>
        </p:nvSpPr>
        <p:spPr bwMode="auto">
          <a:xfrm>
            <a:off x="381000" y="6402388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IBM Blue Gene/P</a:t>
            </a:r>
          </a:p>
        </p:txBody>
      </p:sp>
      <p:sp>
        <p:nvSpPr>
          <p:cNvPr id="34830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200" b="1"/>
              <a:t>Socket/Core/</a:t>
            </a:r>
          </a:p>
          <a:p>
            <a:pPr algn="ctr"/>
            <a:r>
              <a:rPr lang="en-US" sz="3200" b="1"/>
              <a:t>Thread Count</a:t>
            </a:r>
          </a:p>
        </p:txBody>
      </p:sp>
      <p:sp>
        <p:nvSpPr>
          <p:cNvPr id="34831" name="Rectangle 215"/>
          <p:cNvSpPr>
            <a:spLocks noChangeArrowheads="1"/>
          </p:cNvSpPr>
          <p:nvPr/>
        </p:nvSpPr>
        <p:spPr bwMode="auto">
          <a:xfrm>
            <a:off x="0" y="914400"/>
            <a:ext cx="3043238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>
                <a:solidFill>
                  <a:srgbClr val="0080FF"/>
                </a:solidFill>
              </a:rPr>
              <a:t>2 sockets x</a:t>
            </a:r>
          </a:p>
          <a:p>
            <a:pPr algn="ctr"/>
            <a:r>
              <a:rPr lang="en-US" sz="3600" b="1">
                <a:solidFill>
                  <a:srgbClr val="0080FF"/>
                </a:solidFill>
              </a:rPr>
              <a:t>4 cores x</a:t>
            </a:r>
          </a:p>
          <a:p>
            <a:pPr algn="ctr"/>
            <a:r>
              <a:rPr lang="en-US" sz="3600" b="1">
                <a:solidFill>
                  <a:srgbClr val="0080FF"/>
                </a:solidFill>
              </a:rPr>
              <a:t>1 thread</a:t>
            </a:r>
          </a:p>
        </p:txBody>
      </p:sp>
      <p:sp>
        <p:nvSpPr>
          <p:cNvPr id="34832" name="Rectangle 215"/>
          <p:cNvSpPr>
            <a:spLocks noChangeArrowheads="1"/>
          </p:cNvSpPr>
          <p:nvPr/>
        </p:nvSpPr>
        <p:spPr bwMode="auto">
          <a:xfrm>
            <a:off x="3052763" y="9144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>
                <a:solidFill>
                  <a:srgbClr val="0080FF"/>
                </a:solidFill>
              </a:rPr>
              <a:t>2 sockets x</a:t>
            </a:r>
          </a:p>
          <a:p>
            <a:pPr algn="ctr"/>
            <a:r>
              <a:rPr lang="en-US" sz="3600" b="1">
                <a:solidFill>
                  <a:srgbClr val="0080FF"/>
                </a:solidFill>
              </a:rPr>
              <a:t>4 cores x</a:t>
            </a:r>
          </a:p>
          <a:p>
            <a:pPr algn="ctr"/>
            <a:r>
              <a:rPr lang="en-US" sz="3600" b="1">
                <a:solidFill>
                  <a:srgbClr val="0080FF"/>
                </a:solidFill>
              </a:rPr>
              <a:t>2 threads</a:t>
            </a:r>
          </a:p>
        </p:txBody>
      </p:sp>
      <p:sp>
        <p:nvSpPr>
          <p:cNvPr id="34833" name="Rectangle 215"/>
          <p:cNvSpPr>
            <a:spLocks noChangeArrowheads="1"/>
          </p:cNvSpPr>
          <p:nvPr/>
        </p:nvSpPr>
        <p:spPr bwMode="auto">
          <a:xfrm>
            <a:off x="6100763" y="9144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>
                <a:solidFill>
                  <a:srgbClr val="0080FF"/>
                </a:solidFill>
              </a:rPr>
              <a:t>2 sockets x</a:t>
            </a:r>
          </a:p>
          <a:p>
            <a:pPr algn="ctr"/>
            <a:r>
              <a:rPr lang="en-US" sz="3600" b="1">
                <a:solidFill>
                  <a:srgbClr val="0080FF"/>
                </a:solidFill>
              </a:rPr>
              <a:t>4 cores x</a:t>
            </a:r>
          </a:p>
          <a:p>
            <a:pPr algn="ctr"/>
            <a:r>
              <a:rPr lang="en-US" sz="3600" b="1">
                <a:solidFill>
                  <a:srgbClr val="0080FF"/>
                </a:solidFill>
              </a:rPr>
              <a:t>1 thread</a:t>
            </a:r>
          </a:p>
        </p:txBody>
      </p:sp>
      <p:sp>
        <p:nvSpPr>
          <p:cNvPr id="34834" name="Rectangle 215"/>
          <p:cNvSpPr>
            <a:spLocks noChangeArrowheads="1"/>
          </p:cNvSpPr>
          <p:nvPr/>
        </p:nvSpPr>
        <p:spPr bwMode="auto">
          <a:xfrm>
            <a:off x="0" y="3810000"/>
            <a:ext cx="3043238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>
                <a:solidFill>
                  <a:srgbClr val="0080FF"/>
                </a:solidFill>
              </a:rPr>
              <a:t>1 socket x</a:t>
            </a:r>
          </a:p>
          <a:p>
            <a:pPr algn="ctr"/>
            <a:r>
              <a:rPr lang="en-US" sz="3600" b="1">
                <a:solidFill>
                  <a:srgbClr val="0080FF"/>
                </a:solidFill>
              </a:rPr>
              <a:t>4 cores x</a:t>
            </a:r>
          </a:p>
          <a:p>
            <a:pPr algn="ctr"/>
            <a:r>
              <a:rPr lang="en-US" sz="3600" b="1">
                <a:solidFill>
                  <a:srgbClr val="0080FF"/>
                </a:solidFill>
              </a:rPr>
              <a:t>1 thread</a:t>
            </a:r>
          </a:p>
        </p:txBody>
      </p:sp>
      <p:sp>
        <p:nvSpPr>
          <p:cNvPr id="34835" name="Rectangle 215"/>
          <p:cNvSpPr>
            <a:spLocks noChangeArrowheads="1"/>
          </p:cNvSpPr>
          <p:nvPr/>
        </p:nvSpPr>
        <p:spPr bwMode="auto">
          <a:xfrm>
            <a:off x="3052763" y="38100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>
                <a:solidFill>
                  <a:srgbClr val="0080FF"/>
                </a:solidFill>
              </a:rPr>
              <a:t>2 socket x</a:t>
            </a:r>
          </a:p>
          <a:p>
            <a:pPr algn="ctr"/>
            <a:r>
              <a:rPr lang="en-US" sz="3600" b="1">
                <a:solidFill>
                  <a:srgbClr val="0080FF"/>
                </a:solidFill>
              </a:rPr>
              <a:t>8 cores x</a:t>
            </a:r>
          </a:p>
          <a:p>
            <a:pPr algn="ctr"/>
            <a:r>
              <a:rPr lang="en-US" sz="3600" b="1">
                <a:solidFill>
                  <a:srgbClr val="0080FF"/>
                </a:solidFill>
              </a:rPr>
              <a:t>8 threads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smtClean="0"/>
              <a:t>Cache-Based Architectures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573463" y="34290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Nehalem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231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AMD Barcelona</a:t>
            </a:r>
          </a:p>
        </p:txBody>
      </p:sp>
      <p:sp>
        <p:nvSpPr>
          <p:cNvPr id="36869" name="Text Box 214"/>
          <p:cNvSpPr txBox="1">
            <a:spLocks noChangeArrowheads="1"/>
          </p:cNvSpPr>
          <p:nvPr/>
        </p:nvSpPr>
        <p:spPr bwMode="auto">
          <a:xfrm>
            <a:off x="3514725" y="6400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Sun Niagara2</a:t>
            </a:r>
          </a:p>
        </p:txBody>
      </p:sp>
      <p:sp>
        <p:nvSpPr>
          <p:cNvPr id="36870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BF48922-52B4-AC43-9E27-F64CF1EB424A}" type="slidenum">
              <a:rPr lang="en-US"/>
              <a:pPr algn="r"/>
              <a:t>12</a:t>
            </a:fld>
            <a:endParaRPr lang="en-US"/>
          </a:p>
        </p:txBody>
      </p:sp>
      <p:pic>
        <p:nvPicPr>
          <p:cNvPr id="36871" name="Picture 218" descr="Intel_Gainestown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914400"/>
            <a:ext cx="32766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219" descr="AMD_Barcelona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0763" y="1068388"/>
            <a:ext cx="304323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220" descr="Sun_Maramba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962400"/>
            <a:ext cx="304323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 descr="Intel_Clovertown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914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IBM_BGP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967163"/>
            <a:ext cx="2011363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Clovertown</a:t>
            </a:r>
          </a:p>
        </p:txBody>
      </p:sp>
      <p:sp>
        <p:nvSpPr>
          <p:cNvPr id="36877" name="Text Box 214"/>
          <p:cNvSpPr txBox="1">
            <a:spLocks noChangeArrowheads="1"/>
          </p:cNvSpPr>
          <p:nvPr/>
        </p:nvSpPr>
        <p:spPr bwMode="auto">
          <a:xfrm>
            <a:off x="381000" y="6402388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IBM Blue Gene/P</a:t>
            </a:r>
          </a:p>
        </p:txBody>
      </p:sp>
      <p:sp>
        <p:nvSpPr>
          <p:cNvPr id="36878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/>
              <a:t>Total HW</a:t>
            </a:r>
          </a:p>
          <a:p>
            <a:pPr algn="ctr"/>
            <a:r>
              <a:rPr lang="en-US" sz="3600" b="1"/>
              <a:t>Thread Count</a:t>
            </a:r>
          </a:p>
        </p:txBody>
      </p:sp>
      <p:sp>
        <p:nvSpPr>
          <p:cNvPr id="36879" name="Rectangle 215"/>
          <p:cNvSpPr>
            <a:spLocks noChangeArrowheads="1"/>
          </p:cNvSpPr>
          <p:nvPr/>
        </p:nvSpPr>
        <p:spPr bwMode="auto">
          <a:xfrm>
            <a:off x="0" y="914400"/>
            <a:ext cx="3043238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FF"/>
                </a:solidFill>
              </a:rPr>
              <a:t>8</a:t>
            </a:r>
          </a:p>
        </p:txBody>
      </p:sp>
      <p:sp>
        <p:nvSpPr>
          <p:cNvPr id="36880" name="Rectangle 215"/>
          <p:cNvSpPr>
            <a:spLocks noChangeArrowheads="1"/>
          </p:cNvSpPr>
          <p:nvPr/>
        </p:nvSpPr>
        <p:spPr bwMode="auto">
          <a:xfrm>
            <a:off x="3052763" y="9144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FF"/>
                </a:solidFill>
              </a:rPr>
              <a:t>16</a:t>
            </a:r>
          </a:p>
        </p:txBody>
      </p:sp>
      <p:sp>
        <p:nvSpPr>
          <p:cNvPr id="36881" name="Rectangle 215"/>
          <p:cNvSpPr>
            <a:spLocks noChangeArrowheads="1"/>
          </p:cNvSpPr>
          <p:nvPr/>
        </p:nvSpPr>
        <p:spPr bwMode="auto">
          <a:xfrm>
            <a:off x="6100763" y="9144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FF"/>
                </a:solidFill>
              </a:rPr>
              <a:t>8</a:t>
            </a:r>
          </a:p>
        </p:txBody>
      </p:sp>
      <p:sp>
        <p:nvSpPr>
          <p:cNvPr id="36882" name="Rectangle 215"/>
          <p:cNvSpPr>
            <a:spLocks noChangeArrowheads="1"/>
          </p:cNvSpPr>
          <p:nvPr/>
        </p:nvSpPr>
        <p:spPr bwMode="auto">
          <a:xfrm>
            <a:off x="0" y="3810000"/>
            <a:ext cx="3043238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FF"/>
                </a:solidFill>
              </a:rPr>
              <a:t>4</a:t>
            </a:r>
          </a:p>
        </p:txBody>
      </p:sp>
      <p:sp>
        <p:nvSpPr>
          <p:cNvPr id="36883" name="Rectangle 215"/>
          <p:cNvSpPr>
            <a:spLocks noChangeArrowheads="1"/>
          </p:cNvSpPr>
          <p:nvPr/>
        </p:nvSpPr>
        <p:spPr bwMode="auto">
          <a:xfrm>
            <a:off x="3052763" y="38100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FF"/>
                </a:solidFill>
              </a:rPr>
              <a:t>128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smtClean="0"/>
              <a:t>Cache-Based Architectures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573463" y="34290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Nehalem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231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AMD Barcelona</a:t>
            </a:r>
          </a:p>
        </p:txBody>
      </p:sp>
      <p:sp>
        <p:nvSpPr>
          <p:cNvPr id="38917" name="Text Box 214"/>
          <p:cNvSpPr txBox="1">
            <a:spLocks noChangeArrowheads="1"/>
          </p:cNvSpPr>
          <p:nvPr/>
        </p:nvSpPr>
        <p:spPr bwMode="auto">
          <a:xfrm>
            <a:off x="3514725" y="6400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Sun Niagara2</a:t>
            </a:r>
          </a:p>
        </p:txBody>
      </p:sp>
      <p:sp>
        <p:nvSpPr>
          <p:cNvPr id="38918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2EDC3752-1E55-6847-A3C1-F330B9FF9B8E}" type="slidenum">
              <a:rPr lang="en-US"/>
              <a:pPr algn="r"/>
              <a:t>13</a:t>
            </a:fld>
            <a:endParaRPr lang="en-US"/>
          </a:p>
        </p:txBody>
      </p:sp>
      <p:pic>
        <p:nvPicPr>
          <p:cNvPr id="38919" name="Picture 218" descr="Intel_Gainestown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914400"/>
            <a:ext cx="32766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219" descr="AMD_Barcelona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0763" y="1068388"/>
            <a:ext cx="304323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220" descr="Sun_Maramba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962400"/>
            <a:ext cx="304323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 descr="Intel_Clovertown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914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 descr="IBM_BGP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967163"/>
            <a:ext cx="2011363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Clovertown</a:t>
            </a:r>
          </a:p>
        </p:txBody>
      </p:sp>
      <p:sp>
        <p:nvSpPr>
          <p:cNvPr id="38925" name="Text Box 214"/>
          <p:cNvSpPr txBox="1">
            <a:spLocks noChangeArrowheads="1"/>
          </p:cNvSpPr>
          <p:nvPr/>
        </p:nvSpPr>
        <p:spPr bwMode="auto">
          <a:xfrm>
            <a:off x="381000" y="6402388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IBM Blue Gene/P</a:t>
            </a:r>
          </a:p>
        </p:txBody>
      </p:sp>
      <p:sp>
        <p:nvSpPr>
          <p:cNvPr id="38926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/>
              <a:t>Stream Copy</a:t>
            </a:r>
          </a:p>
          <a:p>
            <a:pPr algn="ctr"/>
            <a:r>
              <a:rPr lang="en-US" sz="3600" b="1"/>
              <a:t>Bandwidth</a:t>
            </a:r>
          </a:p>
          <a:p>
            <a:pPr algn="ctr"/>
            <a:r>
              <a:rPr lang="en-US" sz="3600" b="1"/>
              <a:t>(GB/s)</a:t>
            </a:r>
          </a:p>
        </p:txBody>
      </p:sp>
      <p:sp>
        <p:nvSpPr>
          <p:cNvPr id="38927" name="Rectangle 215"/>
          <p:cNvSpPr>
            <a:spLocks noChangeArrowheads="1"/>
          </p:cNvSpPr>
          <p:nvPr/>
        </p:nvSpPr>
        <p:spPr bwMode="auto">
          <a:xfrm>
            <a:off x="0" y="914400"/>
            <a:ext cx="3043238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FF"/>
                </a:solidFill>
              </a:rPr>
              <a:t>7.2</a:t>
            </a:r>
          </a:p>
        </p:txBody>
      </p:sp>
      <p:sp>
        <p:nvSpPr>
          <p:cNvPr id="38928" name="Rectangle 215"/>
          <p:cNvSpPr>
            <a:spLocks noChangeArrowheads="1"/>
          </p:cNvSpPr>
          <p:nvPr/>
        </p:nvSpPr>
        <p:spPr bwMode="auto">
          <a:xfrm>
            <a:off x="3052763" y="9144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FF"/>
                </a:solidFill>
              </a:rPr>
              <a:t>35.3</a:t>
            </a:r>
          </a:p>
        </p:txBody>
      </p:sp>
      <p:sp>
        <p:nvSpPr>
          <p:cNvPr id="38929" name="Rectangle 215"/>
          <p:cNvSpPr>
            <a:spLocks noChangeArrowheads="1"/>
          </p:cNvSpPr>
          <p:nvPr/>
        </p:nvSpPr>
        <p:spPr bwMode="auto">
          <a:xfrm>
            <a:off x="6100763" y="9144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FF"/>
                </a:solidFill>
              </a:rPr>
              <a:t>15.2</a:t>
            </a:r>
          </a:p>
        </p:txBody>
      </p:sp>
      <p:sp>
        <p:nvSpPr>
          <p:cNvPr id="38930" name="Rectangle 215"/>
          <p:cNvSpPr>
            <a:spLocks noChangeArrowheads="1"/>
          </p:cNvSpPr>
          <p:nvPr/>
        </p:nvSpPr>
        <p:spPr bwMode="auto">
          <a:xfrm>
            <a:off x="0" y="3810000"/>
            <a:ext cx="3043238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FF"/>
                </a:solidFill>
              </a:rPr>
              <a:t>12.8</a:t>
            </a:r>
          </a:p>
        </p:txBody>
      </p:sp>
      <p:sp>
        <p:nvSpPr>
          <p:cNvPr id="38931" name="Rectangle 215"/>
          <p:cNvSpPr>
            <a:spLocks noChangeArrowheads="1"/>
          </p:cNvSpPr>
          <p:nvPr/>
        </p:nvSpPr>
        <p:spPr bwMode="auto">
          <a:xfrm>
            <a:off x="3052763" y="38100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FF"/>
                </a:solidFill>
              </a:rPr>
              <a:t>24.9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smtClean="0"/>
              <a:t>Cache-Based Architectures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573463" y="34290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Nehalem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231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AMD Barcelona</a:t>
            </a:r>
          </a:p>
        </p:txBody>
      </p:sp>
      <p:sp>
        <p:nvSpPr>
          <p:cNvPr id="40965" name="Text Box 214"/>
          <p:cNvSpPr txBox="1">
            <a:spLocks noChangeArrowheads="1"/>
          </p:cNvSpPr>
          <p:nvPr/>
        </p:nvSpPr>
        <p:spPr bwMode="auto">
          <a:xfrm>
            <a:off x="3514725" y="6400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Sun Niagara2</a:t>
            </a:r>
          </a:p>
        </p:txBody>
      </p:sp>
      <p:sp>
        <p:nvSpPr>
          <p:cNvPr id="40966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AF25AD8-FB6A-A348-9ED5-F92BB90B259D}" type="slidenum">
              <a:rPr lang="en-US"/>
              <a:pPr algn="r"/>
              <a:t>14</a:t>
            </a:fld>
            <a:endParaRPr lang="en-US"/>
          </a:p>
        </p:txBody>
      </p:sp>
      <p:pic>
        <p:nvPicPr>
          <p:cNvPr id="40967" name="Picture 218" descr="Intel_Gainestown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914400"/>
            <a:ext cx="32766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19" descr="AMD_Barcelona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0763" y="1068388"/>
            <a:ext cx="304323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220" descr="Sun_Maramba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962400"/>
            <a:ext cx="304323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 descr="Intel_Clovertown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914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 descr="IBM_BGP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967163"/>
            <a:ext cx="2011363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2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Clovertown</a:t>
            </a:r>
          </a:p>
        </p:txBody>
      </p:sp>
      <p:sp>
        <p:nvSpPr>
          <p:cNvPr id="40973" name="Text Box 214"/>
          <p:cNvSpPr txBox="1">
            <a:spLocks noChangeArrowheads="1"/>
          </p:cNvSpPr>
          <p:nvPr/>
        </p:nvSpPr>
        <p:spPr bwMode="auto">
          <a:xfrm>
            <a:off x="381000" y="6402388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IBM Blue Gene/P</a:t>
            </a:r>
          </a:p>
        </p:txBody>
      </p:sp>
      <p:sp>
        <p:nvSpPr>
          <p:cNvPr id="40974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600" b="1" dirty="0"/>
              <a:t>Peak DP</a:t>
            </a:r>
          </a:p>
          <a:p>
            <a:pPr algn="ctr"/>
            <a:r>
              <a:rPr lang="en-US" sz="3600" b="1" dirty="0"/>
              <a:t>Computation</a:t>
            </a:r>
          </a:p>
          <a:p>
            <a:pPr algn="ctr"/>
            <a:r>
              <a:rPr lang="en-US" sz="3600" b="1" dirty="0"/>
              <a:t>Rate</a:t>
            </a:r>
          </a:p>
          <a:p>
            <a:pPr algn="ctr"/>
            <a:r>
              <a:rPr lang="en-US" sz="3600" b="1" dirty="0"/>
              <a:t>(</a:t>
            </a:r>
            <a:r>
              <a:rPr lang="en-US" sz="3600" b="1" dirty="0" err="1"/>
              <a:t>GFlop/s</a:t>
            </a:r>
            <a:r>
              <a:rPr lang="en-US" sz="3600" b="1" dirty="0"/>
              <a:t>)</a:t>
            </a:r>
          </a:p>
        </p:txBody>
      </p:sp>
      <p:sp>
        <p:nvSpPr>
          <p:cNvPr id="40975" name="Rectangle 215"/>
          <p:cNvSpPr>
            <a:spLocks noChangeArrowheads="1"/>
          </p:cNvSpPr>
          <p:nvPr/>
        </p:nvSpPr>
        <p:spPr bwMode="auto">
          <a:xfrm>
            <a:off x="0" y="914400"/>
            <a:ext cx="3043238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FF"/>
                </a:solidFill>
              </a:rPr>
              <a:t>85.3</a:t>
            </a:r>
          </a:p>
        </p:txBody>
      </p:sp>
      <p:sp>
        <p:nvSpPr>
          <p:cNvPr id="40976" name="Rectangle 215"/>
          <p:cNvSpPr>
            <a:spLocks noChangeArrowheads="1"/>
          </p:cNvSpPr>
          <p:nvPr/>
        </p:nvSpPr>
        <p:spPr bwMode="auto">
          <a:xfrm>
            <a:off x="3052763" y="9144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FF"/>
                </a:solidFill>
              </a:rPr>
              <a:t>85.3</a:t>
            </a:r>
          </a:p>
        </p:txBody>
      </p:sp>
      <p:sp>
        <p:nvSpPr>
          <p:cNvPr id="40977" name="Rectangle 215"/>
          <p:cNvSpPr>
            <a:spLocks noChangeArrowheads="1"/>
          </p:cNvSpPr>
          <p:nvPr/>
        </p:nvSpPr>
        <p:spPr bwMode="auto">
          <a:xfrm>
            <a:off x="6100763" y="9144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FF"/>
                </a:solidFill>
              </a:rPr>
              <a:t>73.6</a:t>
            </a:r>
          </a:p>
        </p:txBody>
      </p:sp>
      <p:sp>
        <p:nvSpPr>
          <p:cNvPr id="40978" name="Rectangle 215"/>
          <p:cNvSpPr>
            <a:spLocks noChangeArrowheads="1"/>
          </p:cNvSpPr>
          <p:nvPr/>
        </p:nvSpPr>
        <p:spPr bwMode="auto">
          <a:xfrm>
            <a:off x="0" y="3810000"/>
            <a:ext cx="3043238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FF"/>
                </a:solidFill>
              </a:rPr>
              <a:t>13.6</a:t>
            </a:r>
          </a:p>
        </p:txBody>
      </p:sp>
      <p:sp>
        <p:nvSpPr>
          <p:cNvPr id="40979" name="Rectangle 215"/>
          <p:cNvSpPr>
            <a:spLocks noChangeArrowheads="1"/>
          </p:cNvSpPr>
          <p:nvPr/>
        </p:nvSpPr>
        <p:spPr bwMode="auto">
          <a:xfrm>
            <a:off x="3052763" y="38100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FF"/>
                </a:solidFill>
              </a:rPr>
              <a:t>18.7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284D501-B0E2-0D4D-8772-60D6C202F84A}" type="slidenum">
              <a:rPr lang="en-US"/>
              <a:pPr algn="r"/>
              <a:t>15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226425" cy="5256213"/>
          </a:xfrm>
        </p:spPr>
        <p:txBody>
          <a:bodyPr/>
          <a:lstStyle/>
          <a:p>
            <a:r>
              <a:rPr lang="en-US" dirty="0" smtClean="0"/>
              <a:t>Stencil Code Overview</a:t>
            </a:r>
          </a:p>
          <a:p>
            <a:r>
              <a:rPr lang="en-US" dirty="0" smtClean="0"/>
              <a:t>Cache-based Architectures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Auto-tuning Description</a:t>
            </a:r>
          </a:p>
          <a:p>
            <a:r>
              <a:rPr lang="en-US" dirty="0" smtClean="0"/>
              <a:t>Stencil Auto-tuning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Compiler Deficiencies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226425" cy="5410200"/>
          </a:xfrm>
        </p:spPr>
        <p:txBody>
          <a:bodyPr/>
          <a:lstStyle/>
          <a:p>
            <a:r>
              <a:rPr lang="en-US" smtClean="0"/>
              <a:t>Historically, compilers have had problems with domain-specific transformations:</a:t>
            </a:r>
          </a:p>
          <a:p>
            <a:pPr lvl="1"/>
            <a:r>
              <a:rPr lang="en-US" smtClean="0"/>
              <a:t>Register allocation (explicit temps)</a:t>
            </a:r>
          </a:p>
          <a:p>
            <a:pPr lvl="1"/>
            <a:r>
              <a:rPr lang="en-US" smtClean="0"/>
              <a:t>Loop unrolling</a:t>
            </a:r>
          </a:p>
          <a:p>
            <a:pPr lvl="1"/>
            <a:r>
              <a:rPr lang="en-US" smtClean="0"/>
              <a:t>Software pipelining</a:t>
            </a:r>
          </a:p>
          <a:p>
            <a:pPr lvl="1"/>
            <a:r>
              <a:rPr lang="en-US" smtClean="0"/>
              <a:t>Tiling</a:t>
            </a:r>
          </a:p>
          <a:p>
            <a:pPr lvl="1"/>
            <a:r>
              <a:rPr lang="en-US" smtClean="0"/>
              <a:t>SIMDization</a:t>
            </a:r>
          </a:p>
          <a:p>
            <a:pPr lvl="1"/>
            <a:r>
              <a:rPr lang="en-US" smtClean="0"/>
              <a:t>Common subexpression elimination</a:t>
            </a:r>
          </a:p>
          <a:p>
            <a:pPr lvl="1"/>
            <a:r>
              <a:rPr lang="en-US" smtClean="0"/>
              <a:t>Data structure transformations</a:t>
            </a:r>
          </a:p>
          <a:p>
            <a:pPr lvl="1"/>
            <a:r>
              <a:rPr lang="en-US" smtClean="0"/>
              <a:t>Algorithmic transformations</a:t>
            </a:r>
          </a:p>
          <a:p>
            <a:r>
              <a:rPr lang="en-US" smtClean="0"/>
              <a:t>Compilers typically use heuristics (not actual runs) to determine the best code for a platform</a:t>
            </a:r>
          </a:p>
          <a:p>
            <a:pPr lvl="1"/>
            <a:r>
              <a:rPr lang="en-US" smtClean="0"/>
              <a:t>Difficult to generate optimal code across many diverse multicore architectures</a:t>
            </a:r>
          </a:p>
        </p:txBody>
      </p:sp>
      <p:sp>
        <p:nvSpPr>
          <p:cNvPr id="53252" name="AutoShape 6"/>
          <p:cNvSpPr>
            <a:spLocks/>
          </p:cNvSpPr>
          <p:nvPr/>
        </p:nvSpPr>
        <p:spPr bwMode="auto">
          <a:xfrm>
            <a:off x="4419600" y="3810000"/>
            <a:ext cx="171450" cy="647700"/>
          </a:xfrm>
          <a:prstGeom prst="rightBrace">
            <a:avLst>
              <a:gd name="adj1" fmla="val 11284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3253" name="Content Placeholder 2"/>
          <p:cNvSpPr txBox="1">
            <a:spLocks/>
          </p:cNvSpPr>
          <p:nvPr/>
        </p:nvSpPr>
        <p:spPr bwMode="auto">
          <a:xfrm>
            <a:off x="4572000" y="3886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000080"/>
              </a:buClr>
              <a:buSzPct val="85000"/>
              <a:buFont typeface="Wingdings" pitchFamily="-112" charset="2"/>
              <a:buNone/>
            </a:pPr>
            <a:r>
              <a:rPr lang="en-US" sz="2000">
                <a:solidFill>
                  <a:srgbClr val="FF0000"/>
                </a:solidFill>
              </a:rPr>
              <a:t>Domain-specific</a:t>
            </a:r>
          </a:p>
        </p:txBody>
      </p:sp>
      <p:sp>
        <p:nvSpPr>
          <p:cNvPr id="53254" name="Up-Down Arrow 5"/>
          <p:cNvSpPr>
            <a:spLocks noChangeArrowheads="1"/>
          </p:cNvSpPr>
          <p:nvPr/>
        </p:nvSpPr>
        <p:spPr bwMode="auto">
          <a:xfrm>
            <a:off x="6765925" y="1905000"/>
            <a:ext cx="549275" cy="2514600"/>
          </a:xfrm>
          <a:prstGeom prst="upDownArrow">
            <a:avLst>
              <a:gd name="adj1" fmla="val 50000"/>
              <a:gd name="adj2" fmla="val 49934"/>
            </a:avLst>
          </a:prstGeom>
          <a:gradFill rotWithShape="1">
            <a:gsLst>
              <a:gs pos="0">
                <a:srgbClr val="008000"/>
              </a:gs>
              <a:gs pos="100000">
                <a:srgbClr val="FF0000"/>
              </a:gs>
            </a:gsLst>
            <a:lin ang="54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5" name="Content Placeholder 2"/>
          <p:cNvSpPr txBox="1">
            <a:spLocks/>
          </p:cNvSpPr>
          <p:nvPr/>
        </p:nvSpPr>
        <p:spPr bwMode="auto">
          <a:xfrm>
            <a:off x="7315200" y="4038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000080"/>
              </a:buClr>
              <a:buSzPct val="85000"/>
              <a:buFont typeface="Wingdings" pitchFamily="-112" charset="2"/>
              <a:buNone/>
            </a:pPr>
            <a:r>
              <a:rPr lang="en-US" sz="2000" b="1">
                <a:solidFill>
                  <a:srgbClr val="FF0000"/>
                </a:solidFill>
              </a:rPr>
              <a:t>Hard</a:t>
            </a:r>
          </a:p>
        </p:txBody>
      </p:sp>
      <p:sp>
        <p:nvSpPr>
          <p:cNvPr id="53256" name="Content Placeholder 2"/>
          <p:cNvSpPr txBox="1">
            <a:spLocks/>
          </p:cNvSpPr>
          <p:nvPr/>
        </p:nvSpPr>
        <p:spPr bwMode="auto">
          <a:xfrm>
            <a:off x="7391400" y="1905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000080"/>
              </a:buClr>
              <a:buSzPct val="85000"/>
              <a:buFont typeface="Wingdings" pitchFamily="-112" charset="2"/>
              <a:buNone/>
            </a:pPr>
            <a:r>
              <a:rPr lang="en-US" sz="2000" b="1">
                <a:solidFill>
                  <a:srgbClr val="008000"/>
                </a:solidFill>
              </a:rPr>
              <a:t>Easy</a:t>
            </a:r>
          </a:p>
        </p:txBody>
      </p:sp>
      <p:sp>
        <p:nvSpPr>
          <p:cNvPr id="53257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1490704-D3AE-9A4B-BA9A-0988D61EFC80}" type="slidenum">
              <a:rPr lang="en-US"/>
              <a:pPr algn="r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Rise of Automatic Tuning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Auto-tuning became popular because:</a:t>
            </a:r>
          </a:p>
          <a:p>
            <a:pPr lvl="1"/>
            <a:r>
              <a:rPr lang="en-US" dirty="0" smtClean="0"/>
              <a:t>Domain-specific transformations could be included</a:t>
            </a:r>
          </a:p>
          <a:p>
            <a:pPr lvl="1"/>
            <a:r>
              <a:rPr lang="en-US" dirty="0" smtClean="0"/>
              <a:t>Runs experiments instead of heuristics</a:t>
            </a:r>
          </a:p>
          <a:p>
            <a:pPr lvl="1"/>
            <a:r>
              <a:rPr lang="en-US" dirty="0" smtClean="0"/>
              <a:t>Diversity of systems (and now increasing core counts) made </a:t>
            </a:r>
            <a:r>
              <a:rPr lang="en-US" i="1" dirty="0" smtClean="0"/>
              <a:t>performance portability </a:t>
            </a:r>
            <a:r>
              <a:rPr lang="en-US" dirty="0" smtClean="0"/>
              <a:t>vital</a:t>
            </a:r>
          </a:p>
          <a:p>
            <a:r>
              <a:rPr lang="en-US" dirty="0" smtClean="0"/>
              <a:t>Auto-tuning is:</a:t>
            </a:r>
          </a:p>
          <a:p>
            <a:pPr lvl="1"/>
            <a:r>
              <a:rPr lang="en-US" dirty="0" smtClean="0"/>
              <a:t>Portable (to an extent)</a:t>
            </a:r>
          </a:p>
          <a:p>
            <a:pPr lvl="1"/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Productive (if tuning for multiple architectures)</a:t>
            </a:r>
          </a:p>
          <a:p>
            <a:pPr lvl="1"/>
            <a:r>
              <a:rPr lang="en-US" dirty="0" smtClean="0"/>
              <a:t>Applicable to many metrics of merit (e.g. performance, power efficiency)</a:t>
            </a:r>
          </a:p>
          <a:p>
            <a:r>
              <a:rPr lang="en-US" dirty="0" smtClean="0"/>
              <a:t>We let the machine search the parameter space intelligently to find a (near-)optimal configuration</a:t>
            </a:r>
          </a:p>
          <a:p>
            <a:r>
              <a:rPr lang="en-US" dirty="0" smtClean="0"/>
              <a:t>Serial processor success stories: FFTW, Spiral, Atlas, OSKI, others…</a:t>
            </a:r>
          </a:p>
          <a:p>
            <a:pPr lvl="1"/>
            <a:endParaRPr lang="en-US" dirty="0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69F8D98-185F-6941-885D-E6A90C9F55CC}" type="slidenum">
              <a:rPr lang="en-US"/>
              <a:pPr algn="r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284D501-B0E2-0D4D-8772-60D6C202F84A}" type="slidenum">
              <a:rPr lang="en-US"/>
              <a:pPr algn="r"/>
              <a:t>18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226425" cy="5256213"/>
          </a:xfrm>
        </p:spPr>
        <p:txBody>
          <a:bodyPr/>
          <a:lstStyle/>
          <a:p>
            <a:r>
              <a:rPr lang="en-US" dirty="0" smtClean="0"/>
              <a:t>Stencil Code Overview</a:t>
            </a:r>
          </a:p>
          <a:p>
            <a:r>
              <a:rPr lang="en-US" dirty="0" smtClean="0"/>
              <a:t>Cache-based Architectures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Auto-tuning Description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Identify motif-specific optimizations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Generate code variants based on these optimizations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Traverse parameter space for best configuration</a:t>
            </a:r>
          </a:p>
          <a:p>
            <a:r>
              <a:rPr lang="en-US" dirty="0" smtClean="0"/>
              <a:t>Stencil Auto-tuning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Decomposition</a:t>
            </a:r>
          </a:p>
        </p:txBody>
      </p:sp>
      <p:grpSp>
        <p:nvGrpSpPr>
          <p:cNvPr id="3" name="Group 141"/>
          <p:cNvGrpSpPr>
            <a:grpSpLocks/>
          </p:cNvGrpSpPr>
          <p:nvPr/>
        </p:nvGrpSpPr>
        <p:grpSpPr bwMode="auto">
          <a:xfrm>
            <a:off x="1951038" y="1066800"/>
            <a:ext cx="4068762" cy="4222750"/>
            <a:chOff x="1951038" y="1187450"/>
            <a:chExt cx="4068762" cy="4222750"/>
          </a:xfrm>
        </p:grpSpPr>
        <p:sp>
          <p:nvSpPr>
            <p:cNvPr id="81964" name="Line 50"/>
            <p:cNvSpPr>
              <a:spLocks noChangeShapeType="1"/>
            </p:cNvSpPr>
            <p:nvPr/>
          </p:nvSpPr>
          <p:spPr bwMode="auto">
            <a:xfrm flipV="1">
              <a:off x="3486150" y="1428750"/>
              <a:ext cx="0" cy="1447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65" name="Freeform 5"/>
            <p:cNvSpPr>
              <a:spLocks/>
            </p:cNvSpPr>
            <p:nvPr/>
          </p:nvSpPr>
          <p:spPr bwMode="auto">
            <a:xfrm>
              <a:off x="3486150" y="1428750"/>
              <a:ext cx="965200" cy="1930400"/>
            </a:xfrm>
            <a:custGeom>
              <a:avLst/>
              <a:gdLst>
                <a:gd name="T0" fmla="*/ 0 w 384"/>
                <a:gd name="T1" fmla="*/ 2147483647 h 768"/>
                <a:gd name="T2" fmla="*/ 0 w 384"/>
                <a:gd name="T3" fmla="*/ 0 h 768"/>
                <a:gd name="T4" fmla="*/ 2147483647 w 384"/>
                <a:gd name="T5" fmla="*/ 2147483647 h 768"/>
                <a:gd name="T6" fmla="*/ 2147483647 w 384"/>
                <a:gd name="T7" fmla="*/ 2147483647 h 768"/>
                <a:gd name="T8" fmla="*/ 0 w 384"/>
                <a:gd name="T9" fmla="*/ 2147483647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768"/>
                <a:gd name="T17" fmla="*/ 384 w 384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768">
                  <a:moveTo>
                    <a:pt x="0" y="576"/>
                  </a:moveTo>
                  <a:lnTo>
                    <a:pt x="0" y="0"/>
                  </a:lnTo>
                  <a:lnTo>
                    <a:pt x="384" y="192"/>
                  </a:lnTo>
                  <a:lnTo>
                    <a:pt x="384" y="768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0080FF"/>
            </a:solidFill>
            <a:ln w="635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966" name="Freeform 6"/>
            <p:cNvSpPr>
              <a:spLocks/>
            </p:cNvSpPr>
            <p:nvPr/>
          </p:nvSpPr>
          <p:spPr bwMode="auto">
            <a:xfrm>
              <a:off x="4451350" y="1670050"/>
              <a:ext cx="1206500" cy="1689100"/>
            </a:xfrm>
            <a:custGeom>
              <a:avLst/>
              <a:gdLst>
                <a:gd name="T0" fmla="*/ 0 w 480"/>
                <a:gd name="T1" fmla="*/ 2147483647 h 672"/>
                <a:gd name="T2" fmla="*/ 0 w 480"/>
                <a:gd name="T3" fmla="*/ 2147483647 h 672"/>
                <a:gd name="T4" fmla="*/ 2147483647 w 480"/>
                <a:gd name="T5" fmla="*/ 0 h 672"/>
                <a:gd name="T6" fmla="*/ 2147483647 w 480"/>
                <a:gd name="T7" fmla="*/ 2147483647 h 672"/>
                <a:gd name="T8" fmla="*/ 0 w 480"/>
                <a:gd name="T9" fmla="*/ 2147483647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672"/>
                <a:gd name="T17" fmla="*/ 480 w 480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672">
                  <a:moveTo>
                    <a:pt x="0" y="672"/>
                  </a:moveTo>
                  <a:lnTo>
                    <a:pt x="0" y="96"/>
                  </a:lnTo>
                  <a:lnTo>
                    <a:pt x="480" y="0"/>
                  </a:lnTo>
                  <a:lnTo>
                    <a:pt x="480" y="576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0000FF"/>
            </a:solidFill>
            <a:ln w="635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967" name="Freeform 7"/>
            <p:cNvSpPr>
              <a:spLocks/>
            </p:cNvSpPr>
            <p:nvPr/>
          </p:nvSpPr>
          <p:spPr bwMode="auto">
            <a:xfrm>
              <a:off x="3486150" y="1187450"/>
              <a:ext cx="2171700" cy="723900"/>
            </a:xfrm>
            <a:custGeom>
              <a:avLst/>
              <a:gdLst>
                <a:gd name="T0" fmla="*/ 0 w 864"/>
                <a:gd name="T1" fmla="*/ 2147483647 h 288"/>
                <a:gd name="T2" fmla="*/ 2147483647 w 864"/>
                <a:gd name="T3" fmla="*/ 0 h 288"/>
                <a:gd name="T4" fmla="*/ 2147483647 w 864"/>
                <a:gd name="T5" fmla="*/ 2147483647 h 288"/>
                <a:gd name="T6" fmla="*/ 2147483647 w 864"/>
                <a:gd name="T7" fmla="*/ 2147483647 h 288"/>
                <a:gd name="T8" fmla="*/ 0 w 864"/>
                <a:gd name="T9" fmla="*/ 214748364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288"/>
                <a:gd name="T17" fmla="*/ 864 w 8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288">
                  <a:moveTo>
                    <a:pt x="0" y="96"/>
                  </a:moveTo>
                  <a:lnTo>
                    <a:pt x="480" y="0"/>
                  </a:lnTo>
                  <a:lnTo>
                    <a:pt x="864" y="192"/>
                  </a:lnTo>
                  <a:lnTo>
                    <a:pt x="384" y="2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6CCFF">
                <a:alpha val="98822"/>
              </a:srgbClr>
            </a:solidFill>
            <a:ln w="635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968" name="Freeform 8"/>
            <p:cNvSpPr>
              <a:spLocks/>
            </p:cNvSpPr>
            <p:nvPr/>
          </p:nvSpPr>
          <p:spPr bwMode="auto">
            <a:xfrm>
              <a:off x="4813300" y="1549400"/>
              <a:ext cx="844550" cy="241300"/>
            </a:xfrm>
            <a:custGeom>
              <a:avLst/>
              <a:gdLst>
                <a:gd name="T0" fmla="*/ 0 w 336"/>
                <a:gd name="T1" fmla="*/ 2147483647 h 96"/>
                <a:gd name="T2" fmla="*/ 2147483647 w 336"/>
                <a:gd name="T3" fmla="*/ 2147483647 h 96"/>
                <a:gd name="T4" fmla="*/ 2147483647 w 336"/>
                <a:gd name="T5" fmla="*/ 2147483647 h 96"/>
                <a:gd name="T6" fmla="*/ 2147483647 w 336"/>
                <a:gd name="T7" fmla="*/ 0 h 96"/>
                <a:gd name="T8" fmla="*/ 0 w 336"/>
                <a:gd name="T9" fmla="*/ 2147483647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96"/>
                <a:gd name="T17" fmla="*/ 336 w 33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96">
                  <a:moveTo>
                    <a:pt x="0" y="48"/>
                  </a:moveTo>
                  <a:lnTo>
                    <a:pt x="96" y="96"/>
                  </a:lnTo>
                  <a:lnTo>
                    <a:pt x="336" y="48"/>
                  </a:lnTo>
                  <a:lnTo>
                    <a:pt x="24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C66"/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969" name="Freeform 9"/>
            <p:cNvSpPr>
              <a:spLocks/>
            </p:cNvSpPr>
            <p:nvPr/>
          </p:nvSpPr>
          <p:spPr bwMode="auto">
            <a:xfrm>
              <a:off x="5054600" y="1670050"/>
              <a:ext cx="603250" cy="1568450"/>
            </a:xfrm>
            <a:custGeom>
              <a:avLst/>
              <a:gdLst>
                <a:gd name="T0" fmla="*/ 0 w 240"/>
                <a:gd name="T1" fmla="*/ 2147483647 h 624"/>
                <a:gd name="T2" fmla="*/ 0 w 240"/>
                <a:gd name="T3" fmla="*/ 2147483647 h 624"/>
                <a:gd name="T4" fmla="*/ 2147483647 w 240"/>
                <a:gd name="T5" fmla="*/ 2147483647 h 624"/>
                <a:gd name="T6" fmla="*/ 2147483647 w 240"/>
                <a:gd name="T7" fmla="*/ 0 h 624"/>
                <a:gd name="T8" fmla="*/ 0 w 240"/>
                <a:gd name="T9" fmla="*/ 2147483647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624"/>
                <a:gd name="T17" fmla="*/ 240 w 240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624">
                  <a:moveTo>
                    <a:pt x="0" y="48"/>
                  </a:moveTo>
                  <a:lnTo>
                    <a:pt x="0" y="624"/>
                  </a:lnTo>
                  <a:lnTo>
                    <a:pt x="240" y="576"/>
                  </a:lnTo>
                  <a:lnTo>
                    <a:pt x="24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8000"/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970" name="Text Box 24"/>
            <p:cNvSpPr txBox="1">
              <a:spLocks noChangeArrowheads="1"/>
            </p:cNvSpPr>
            <p:nvPr/>
          </p:nvSpPr>
          <p:spPr bwMode="auto">
            <a:xfrm>
              <a:off x="3124200" y="3721100"/>
              <a:ext cx="289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Thread Blocking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81971" name="Line 27"/>
            <p:cNvSpPr>
              <a:spLocks noChangeShapeType="1"/>
            </p:cNvSpPr>
            <p:nvPr/>
          </p:nvSpPr>
          <p:spPr bwMode="auto">
            <a:xfrm>
              <a:off x="5778500" y="1670050"/>
              <a:ext cx="0" cy="144780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stealth" w="sm" len="sm"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72" name="Line 28"/>
            <p:cNvSpPr>
              <a:spLocks noChangeShapeType="1"/>
            </p:cNvSpPr>
            <p:nvPr/>
          </p:nvSpPr>
          <p:spPr bwMode="auto">
            <a:xfrm flipH="1">
              <a:off x="4451350" y="3238500"/>
              <a:ext cx="1206500" cy="24130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stealth" w="sm" len="sm"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73" name="Line 29"/>
            <p:cNvSpPr>
              <a:spLocks noChangeShapeType="1"/>
            </p:cNvSpPr>
            <p:nvPr/>
          </p:nvSpPr>
          <p:spPr bwMode="auto">
            <a:xfrm>
              <a:off x="3486150" y="2997200"/>
              <a:ext cx="965200" cy="48260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stealth" w="sm" len="sm"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74" name="Line 30"/>
            <p:cNvSpPr>
              <a:spLocks noChangeShapeType="1"/>
            </p:cNvSpPr>
            <p:nvPr/>
          </p:nvSpPr>
          <p:spPr bwMode="auto">
            <a:xfrm flipV="1">
              <a:off x="3968750" y="1670050"/>
              <a:ext cx="0" cy="1447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75" name="Line 31"/>
            <p:cNvSpPr>
              <a:spLocks noChangeShapeType="1"/>
            </p:cNvSpPr>
            <p:nvPr/>
          </p:nvSpPr>
          <p:spPr bwMode="auto">
            <a:xfrm flipH="1">
              <a:off x="3968750" y="1428750"/>
              <a:ext cx="12065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76" name="Line 32"/>
            <p:cNvSpPr>
              <a:spLocks noChangeShapeType="1"/>
            </p:cNvSpPr>
            <p:nvPr/>
          </p:nvSpPr>
          <p:spPr bwMode="auto">
            <a:xfrm flipV="1">
              <a:off x="4210050" y="1790700"/>
              <a:ext cx="0" cy="1447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77" name="Line 33"/>
            <p:cNvSpPr>
              <a:spLocks noChangeShapeType="1"/>
            </p:cNvSpPr>
            <p:nvPr/>
          </p:nvSpPr>
          <p:spPr bwMode="auto">
            <a:xfrm flipV="1">
              <a:off x="3727450" y="1549400"/>
              <a:ext cx="0" cy="1447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78" name="Line 34"/>
            <p:cNvSpPr>
              <a:spLocks noChangeShapeType="1"/>
            </p:cNvSpPr>
            <p:nvPr/>
          </p:nvSpPr>
          <p:spPr bwMode="auto">
            <a:xfrm flipH="1">
              <a:off x="3727450" y="1308100"/>
              <a:ext cx="12065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79" name="Line 35"/>
            <p:cNvSpPr>
              <a:spLocks noChangeShapeType="1"/>
            </p:cNvSpPr>
            <p:nvPr/>
          </p:nvSpPr>
          <p:spPr bwMode="auto">
            <a:xfrm flipH="1">
              <a:off x="4210050" y="1549400"/>
              <a:ext cx="12065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0" name="AutoShape 36"/>
            <p:cNvSpPr>
              <a:spLocks/>
            </p:cNvSpPr>
            <p:nvPr/>
          </p:nvSpPr>
          <p:spPr bwMode="auto">
            <a:xfrm>
              <a:off x="3244850" y="1187450"/>
              <a:ext cx="241300" cy="21717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981" name="Line 37"/>
            <p:cNvSpPr>
              <a:spLocks noChangeShapeType="1"/>
            </p:cNvSpPr>
            <p:nvPr/>
          </p:nvSpPr>
          <p:spPr bwMode="auto">
            <a:xfrm flipH="1">
              <a:off x="4808538" y="1549400"/>
              <a:ext cx="608013" cy="130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2" name="Line 38"/>
            <p:cNvSpPr>
              <a:spLocks noChangeShapeType="1"/>
            </p:cNvSpPr>
            <p:nvPr/>
          </p:nvSpPr>
          <p:spPr bwMode="auto">
            <a:xfrm>
              <a:off x="5416550" y="1554163"/>
              <a:ext cx="246063" cy="1158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sm"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3" name="Line 39"/>
            <p:cNvSpPr>
              <a:spLocks noChangeShapeType="1"/>
            </p:cNvSpPr>
            <p:nvPr/>
          </p:nvSpPr>
          <p:spPr bwMode="auto">
            <a:xfrm>
              <a:off x="4089400" y="1308100"/>
              <a:ext cx="965200" cy="482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4" name="Line 40"/>
            <p:cNvSpPr>
              <a:spLocks noChangeShapeType="1"/>
            </p:cNvSpPr>
            <p:nvPr/>
          </p:nvSpPr>
          <p:spPr bwMode="auto">
            <a:xfrm flipV="1">
              <a:off x="5054600" y="1790700"/>
              <a:ext cx="0" cy="1447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5" name="Line 41"/>
            <p:cNvSpPr>
              <a:spLocks noChangeShapeType="1"/>
            </p:cNvSpPr>
            <p:nvPr/>
          </p:nvSpPr>
          <p:spPr bwMode="auto">
            <a:xfrm flipH="1">
              <a:off x="4451350" y="1670050"/>
              <a:ext cx="1206500" cy="2413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6" name="Line 42"/>
            <p:cNvSpPr>
              <a:spLocks noChangeShapeType="1"/>
            </p:cNvSpPr>
            <p:nvPr/>
          </p:nvSpPr>
          <p:spPr bwMode="auto">
            <a:xfrm flipH="1">
              <a:off x="4451350" y="3117850"/>
              <a:ext cx="1206500" cy="2413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7" name="Line 43"/>
            <p:cNvSpPr>
              <a:spLocks noChangeShapeType="1"/>
            </p:cNvSpPr>
            <p:nvPr/>
          </p:nvSpPr>
          <p:spPr bwMode="auto">
            <a:xfrm flipH="1" flipV="1">
              <a:off x="5657850" y="1670050"/>
              <a:ext cx="0" cy="1447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8" name="Line 46"/>
            <p:cNvSpPr>
              <a:spLocks noChangeShapeType="1"/>
            </p:cNvSpPr>
            <p:nvPr/>
          </p:nvSpPr>
          <p:spPr bwMode="auto">
            <a:xfrm flipH="1">
              <a:off x="3486150" y="1187450"/>
              <a:ext cx="1206500" cy="2413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9" name="Line 47"/>
            <p:cNvSpPr>
              <a:spLocks noChangeShapeType="1"/>
            </p:cNvSpPr>
            <p:nvPr/>
          </p:nvSpPr>
          <p:spPr bwMode="auto">
            <a:xfrm>
              <a:off x="3486150" y="1428750"/>
              <a:ext cx="965200" cy="4826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0" name="Line 48"/>
            <p:cNvSpPr>
              <a:spLocks noChangeShapeType="1"/>
            </p:cNvSpPr>
            <p:nvPr/>
          </p:nvSpPr>
          <p:spPr bwMode="auto">
            <a:xfrm>
              <a:off x="4692650" y="1187450"/>
              <a:ext cx="965200" cy="4826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1" name="Line 49"/>
            <p:cNvSpPr>
              <a:spLocks noChangeShapeType="1"/>
            </p:cNvSpPr>
            <p:nvPr/>
          </p:nvSpPr>
          <p:spPr bwMode="auto">
            <a:xfrm>
              <a:off x="3486150" y="2876550"/>
              <a:ext cx="965200" cy="4826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2" name="Line 51"/>
            <p:cNvSpPr>
              <a:spLocks noChangeShapeType="1"/>
            </p:cNvSpPr>
            <p:nvPr/>
          </p:nvSpPr>
          <p:spPr bwMode="auto">
            <a:xfrm flipV="1">
              <a:off x="4451350" y="1911350"/>
              <a:ext cx="0" cy="1447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3" name="Line 52"/>
            <p:cNvSpPr>
              <a:spLocks noChangeShapeType="1"/>
            </p:cNvSpPr>
            <p:nvPr/>
          </p:nvSpPr>
          <p:spPr bwMode="auto">
            <a:xfrm flipV="1">
              <a:off x="5054600" y="1790700"/>
              <a:ext cx="0" cy="1447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4" name="Line 53"/>
            <p:cNvSpPr>
              <a:spLocks noChangeShapeType="1"/>
            </p:cNvSpPr>
            <p:nvPr/>
          </p:nvSpPr>
          <p:spPr bwMode="auto">
            <a:xfrm flipV="1">
              <a:off x="5657850" y="1670050"/>
              <a:ext cx="0" cy="1447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5" name="Text Box 117"/>
            <p:cNvSpPr txBox="1">
              <a:spLocks noChangeArrowheads="1"/>
            </p:cNvSpPr>
            <p:nvPr/>
          </p:nvSpPr>
          <p:spPr bwMode="auto">
            <a:xfrm>
              <a:off x="3392488" y="3117850"/>
              <a:ext cx="1063625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/>
                <a:t>CY</a:t>
              </a:r>
            </a:p>
          </p:txBody>
        </p:sp>
        <p:sp>
          <p:nvSpPr>
            <p:cNvPr id="81996" name="Text Box 118"/>
            <p:cNvSpPr txBox="1">
              <a:spLocks noChangeArrowheads="1"/>
            </p:cNvSpPr>
            <p:nvPr/>
          </p:nvSpPr>
          <p:spPr bwMode="auto">
            <a:xfrm rot="-5400000">
              <a:off x="5114925" y="2333625"/>
              <a:ext cx="132715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/>
                <a:t>CZ</a:t>
              </a:r>
            </a:p>
          </p:txBody>
        </p:sp>
        <p:sp>
          <p:nvSpPr>
            <p:cNvPr id="81997" name="Text Box 119"/>
            <p:cNvSpPr txBox="1">
              <a:spLocks noChangeArrowheads="1"/>
            </p:cNvSpPr>
            <p:nvPr/>
          </p:nvSpPr>
          <p:spPr bwMode="auto">
            <a:xfrm>
              <a:off x="4451350" y="3238500"/>
              <a:ext cx="12192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/>
                <a:t>CX</a:t>
              </a:r>
            </a:p>
          </p:txBody>
        </p:sp>
        <p:sp>
          <p:nvSpPr>
            <p:cNvPr id="81998" name="Text Box 120"/>
            <p:cNvSpPr txBox="1">
              <a:spLocks noChangeArrowheads="1"/>
            </p:cNvSpPr>
            <p:nvPr/>
          </p:nvSpPr>
          <p:spPr bwMode="auto">
            <a:xfrm>
              <a:off x="5416550" y="1428750"/>
              <a:ext cx="4826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/>
                <a:t>TY</a:t>
              </a:r>
            </a:p>
          </p:txBody>
        </p:sp>
        <p:sp>
          <p:nvSpPr>
            <p:cNvPr id="81999" name="Text Box 121"/>
            <p:cNvSpPr txBox="1">
              <a:spLocks noChangeArrowheads="1"/>
            </p:cNvSpPr>
            <p:nvPr/>
          </p:nvSpPr>
          <p:spPr bwMode="auto">
            <a:xfrm>
              <a:off x="4808538" y="1428750"/>
              <a:ext cx="60325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/>
                <a:t>TX</a:t>
              </a:r>
            </a:p>
          </p:txBody>
        </p:sp>
        <p:sp>
          <p:nvSpPr>
            <p:cNvPr id="82000" name="Text Box 130"/>
            <p:cNvSpPr txBox="1">
              <a:spLocks noChangeArrowheads="1"/>
            </p:cNvSpPr>
            <p:nvPr/>
          </p:nvSpPr>
          <p:spPr bwMode="auto">
            <a:xfrm>
              <a:off x="3429000" y="4203700"/>
              <a:ext cx="2533650" cy="120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91440" rIns="0" bIns="0">
              <a:prstTxWarp prst="textNoShape">
                <a:avLst/>
              </a:prstTxWarp>
            </a:bodyPr>
            <a:lstStyle/>
            <a:p>
              <a:pPr>
                <a:buFontTx/>
                <a:buChar char="•"/>
              </a:pPr>
              <a:r>
                <a:rPr lang="en-US" sz="1800" dirty="0"/>
                <a:t> Exploit caches shared among threads within a core</a:t>
              </a:r>
            </a:p>
          </p:txBody>
        </p:sp>
        <p:sp>
          <p:nvSpPr>
            <p:cNvPr id="82001" name="Line 58"/>
            <p:cNvSpPr>
              <a:spLocks noChangeShapeType="1"/>
            </p:cNvSpPr>
            <p:nvPr/>
          </p:nvSpPr>
          <p:spPr bwMode="auto">
            <a:xfrm flipH="1">
              <a:off x="2181225" y="2273300"/>
              <a:ext cx="1055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2" name="AutoShape 115"/>
            <p:cNvSpPr>
              <a:spLocks noChangeArrowheads="1"/>
            </p:cNvSpPr>
            <p:nvPr/>
          </p:nvSpPr>
          <p:spPr bwMode="auto">
            <a:xfrm>
              <a:off x="1951038" y="2217738"/>
              <a:ext cx="241300" cy="361950"/>
            </a:xfrm>
            <a:prstGeom prst="roundRect">
              <a:avLst>
                <a:gd name="adj" fmla="val 27083"/>
              </a:avLst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81925" name="Rectangle 364"/>
          <p:cNvSpPr>
            <a:spLocks noChangeArrowheads="1"/>
          </p:cNvSpPr>
          <p:nvPr/>
        </p:nvSpPr>
        <p:spPr bwMode="auto">
          <a:xfrm>
            <a:off x="2667000" y="6096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800" b="1">
                <a:solidFill>
                  <a:schemeClr val="bg1"/>
                </a:solidFill>
              </a:rPr>
              <a:t>(across an SMP)</a:t>
            </a:r>
          </a:p>
        </p:txBody>
      </p:sp>
      <p:grpSp>
        <p:nvGrpSpPr>
          <p:cNvPr id="4" name="Group 143"/>
          <p:cNvGrpSpPr>
            <a:grpSpLocks/>
          </p:cNvGrpSpPr>
          <p:nvPr/>
        </p:nvGrpSpPr>
        <p:grpSpPr bwMode="auto">
          <a:xfrm>
            <a:off x="5416550" y="1066800"/>
            <a:ext cx="3498850" cy="4222750"/>
            <a:chOff x="5416550" y="1187450"/>
            <a:chExt cx="3498850" cy="4222750"/>
          </a:xfrm>
        </p:grpSpPr>
        <p:sp>
          <p:nvSpPr>
            <p:cNvPr id="81929" name="Line 81"/>
            <p:cNvSpPr>
              <a:spLocks noChangeShapeType="1"/>
            </p:cNvSpPr>
            <p:nvPr/>
          </p:nvSpPr>
          <p:spPr bwMode="auto">
            <a:xfrm flipH="1" flipV="1">
              <a:off x="6502400" y="1549400"/>
              <a:ext cx="0" cy="1447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0" name="Text Box 25"/>
            <p:cNvSpPr txBox="1">
              <a:spLocks noChangeArrowheads="1"/>
            </p:cNvSpPr>
            <p:nvPr/>
          </p:nvSpPr>
          <p:spPr bwMode="auto">
            <a:xfrm>
              <a:off x="6019800" y="3721100"/>
              <a:ext cx="289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Register Blocking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81931" name="Line 44"/>
            <p:cNvSpPr>
              <a:spLocks noChangeShapeType="1"/>
            </p:cNvSpPr>
            <p:nvPr/>
          </p:nvSpPr>
          <p:spPr bwMode="auto">
            <a:xfrm>
              <a:off x="5416550" y="2273300"/>
              <a:ext cx="723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2" name="AutoShape 45"/>
            <p:cNvSpPr>
              <a:spLocks/>
            </p:cNvSpPr>
            <p:nvPr/>
          </p:nvSpPr>
          <p:spPr bwMode="auto">
            <a:xfrm>
              <a:off x="6140450" y="1187450"/>
              <a:ext cx="241300" cy="21717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933" name="Line 59"/>
            <p:cNvSpPr>
              <a:spLocks noChangeShapeType="1"/>
            </p:cNvSpPr>
            <p:nvPr/>
          </p:nvSpPr>
          <p:spPr bwMode="auto">
            <a:xfrm flipH="1" flipV="1">
              <a:off x="7708900" y="2152650"/>
              <a:ext cx="482600" cy="241300"/>
            </a:xfrm>
            <a:prstGeom prst="line">
              <a:avLst/>
            </a:prstGeom>
            <a:noFill/>
            <a:ln w="3175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4" name="Line 60"/>
            <p:cNvSpPr>
              <a:spLocks noChangeShapeType="1"/>
            </p:cNvSpPr>
            <p:nvPr/>
          </p:nvSpPr>
          <p:spPr bwMode="auto">
            <a:xfrm flipV="1">
              <a:off x="6502400" y="2152650"/>
              <a:ext cx="1206500" cy="241300"/>
            </a:xfrm>
            <a:prstGeom prst="line">
              <a:avLst/>
            </a:prstGeom>
            <a:noFill/>
            <a:ln w="3175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5" name="Line 61"/>
            <p:cNvSpPr>
              <a:spLocks noChangeShapeType="1"/>
            </p:cNvSpPr>
            <p:nvPr/>
          </p:nvSpPr>
          <p:spPr bwMode="auto">
            <a:xfrm flipV="1">
              <a:off x="6502400" y="1308100"/>
              <a:ext cx="12065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6" name="Line 62"/>
            <p:cNvSpPr>
              <a:spLocks noChangeShapeType="1"/>
            </p:cNvSpPr>
            <p:nvPr/>
          </p:nvSpPr>
          <p:spPr bwMode="auto">
            <a:xfrm flipH="1" flipV="1">
              <a:off x="7708900" y="1308100"/>
              <a:ext cx="4826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7" name="Line 63"/>
            <p:cNvSpPr>
              <a:spLocks noChangeShapeType="1"/>
            </p:cNvSpPr>
            <p:nvPr/>
          </p:nvSpPr>
          <p:spPr bwMode="auto">
            <a:xfrm flipH="1" flipV="1">
              <a:off x="7708900" y="1308100"/>
              <a:ext cx="0" cy="1447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8" name="Line 64"/>
            <p:cNvSpPr>
              <a:spLocks noChangeShapeType="1"/>
            </p:cNvSpPr>
            <p:nvPr/>
          </p:nvSpPr>
          <p:spPr bwMode="auto">
            <a:xfrm flipV="1">
              <a:off x="6502400" y="2755900"/>
              <a:ext cx="12065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39" name="Line 65"/>
            <p:cNvSpPr>
              <a:spLocks noChangeShapeType="1"/>
            </p:cNvSpPr>
            <p:nvPr/>
          </p:nvSpPr>
          <p:spPr bwMode="auto">
            <a:xfrm flipH="1" flipV="1">
              <a:off x="7708900" y="2755900"/>
              <a:ext cx="4826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0" name="Line 66"/>
            <p:cNvSpPr>
              <a:spLocks noChangeShapeType="1"/>
            </p:cNvSpPr>
            <p:nvPr/>
          </p:nvSpPr>
          <p:spPr bwMode="auto">
            <a:xfrm flipV="1">
              <a:off x="6985000" y="1549400"/>
              <a:ext cx="12065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1" name="Line 67"/>
            <p:cNvSpPr>
              <a:spLocks noChangeShapeType="1"/>
            </p:cNvSpPr>
            <p:nvPr/>
          </p:nvSpPr>
          <p:spPr bwMode="auto">
            <a:xfrm flipH="1" flipV="1">
              <a:off x="6502400" y="1549400"/>
              <a:ext cx="4826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2" name="Freeform 68"/>
            <p:cNvSpPr>
              <a:spLocks/>
            </p:cNvSpPr>
            <p:nvPr/>
          </p:nvSpPr>
          <p:spPr bwMode="auto">
            <a:xfrm>
              <a:off x="7467600" y="2297113"/>
              <a:ext cx="95250" cy="192088"/>
            </a:xfrm>
            <a:custGeom>
              <a:avLst/>
              <a:gdLst>
                <a:gd name="T0" fmla="*/ 0 w 384"/>
                <a:gd name="T1" fmla="*/ 2147483647 h 768"/>
                <a:gd name="T2" fmla="*/ 0 w 384"/>
                <a:gd name="T3" fmla="*/ 0 h 768"/>
                <a:gd name="T4" fmla="*/ 2147483647 w 384"/>
                <a:gd name="T5" fmla="*/ 2147483647 h 768"/>
                <a:gd name="T6" fmla="*/ 2147483647 w 384"/>
                <a:gd name="T7" fmla="*/ 2147483647 h 768"/>
                <a:gd name="T8" fmla="*/ 0 w 384"/>
                <a:gd name="T9" fmla="*/ 2147483647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768"/>
                <a:gd name="T17" fmla="*/ 384 w 384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768">
                  <a:moveTo>
                    <a:pt x="0" y="576"/>
                  </a:moveTo>
                  <a:lnTo>
                    <a:pt x="0" y="0"/>
                  </a:lnTo>
                  <a:lnTo>
                    <a:pt x="384" y="192"/>
                  </a:lnTo>
                  <a:lnTo>
                    <a:pt x="384" y="768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FF66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943" name="Freeform 69"/>
            <p:cNvSpPr>
              <a:spLocks/>
            </p:cNvSpPr>
            <p:nvPr/>
          </p:nvSpPr>
          <p:spPr bwMode="auto">
            <a:xfrm>
              <a:off x="7467600" y="2273300"/>
              <a:ext cx="215900" cy="71438"/>
            </a:xfrm>
            <a:custGeom>
              <a:avLst/>
              <a:gdLst>
                <a:gd name="T0" fmla="*/ 0 w 864"/>
                <a:gd name="T1" fmla="*/ 2147483647 h 288"/>
                <a:gd name="T2" fmla="*/ 2147483647 w 864"/>
                <a:gd name="T3" fmla="*/ 0 h 288"/>
                <a:gd name="T4" fmla="*/ 2147483647 w 864"/>
                <a:gd name="T5" fmla="*/ 2147483647 h 288"/>
                <a:gd name="T6" fmla="*/ 2147483647 w 864"/>
                <a:gd name="T7" fmla="*/ 2147483647 h 288"/>
                <a:gd name="T8" fmla="*/ 0 w 864"/>
                <a:gd name="T9" fmla="*/ 214748364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288"/>
                <a:gd name="T17" fmla="*/ 864 w 8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288">
                  <a:moveTo>
                    <a:pt x="0" y="96"/>
                  </a:moveTo>
                  <a:lnTo>
                    <a:pt x="480" y="0"/>
                  </a:lnTo>
                  <a:lnTo>
                    <a:pt x="864" y="192"/>
                  </a:lnTo>
                  <a:lnTo>
                    <a:pt x="384" y="2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C8C8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944" name="Freeform 70"/>
            <p:cNvSpPr>
              <a:spLocks/>
            </p:cNvSpPr>
            <p:nvPr/>
          </p:nvSpPr>
          <p:spPr bwMode="auto">
            <a:xfrm>
              <a:off x="7562850" y="2320925"/>
              <a:ext cx="120650" cy="168275"/>
            </a:xfrm>
            <a:custGeom>
              <a:avLst/>
              <a:gdLst>
                <a:gd name="T0" fmla="*/ 0 w 480"/>
                <a:gd name="T1" fmla="*/ 2147483647 h 672"/>
                <a:gd name="T2" fmla="*/ 0 w 480"/>
                <a:gd name="T3" fmla="*/ 2147483647 h 672"/>
                <a:gd name="T4" fmla="*/ 2147483647 w 480"/>
                <a:gd name="T5" fmla="*/ 0 h 672"/>
                <a:gd name="T6" fmla="*/ 2147483647 w 480"/>
                <a:gd name="T7" fmla="*/ 2147483647 h 672"/>
                <a:gd name="T8" fmla="*/ 0 w 480"/>
                <a:gd name="T9" fmla="*/ 2147483647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672"/>
                <a:gd name="T17" fmla="*/ 480 w 480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672">
                  <a:moveTo>
                    <a:pt x="0" y="672"/>
                  </a:moveTo>
                  <a:lnTo>
                    <a:pt x="0" y="96"/>
                  </a:lnTo>
                  <a:lnTo>
                    <a:pt x="480" y="0"/>
                  </a:lnTo>
                  <a:lnTo>
                    <a:pt x="480" y="576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945" name="Line 71"/>
            <p:cNvSpPr>
              <a:spLocks noChangeShapeType="1"/>
            </p:cNvSpPr>
            <p:nvPr/>
          </p:nvSpPr>
          <p:spPr bwMode="auto">
            <a:xfrm flipV="1">
              <a:off x="6985000" y="2997200"/>
              <a:ext cx="12065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6" name="Line 72"/>
            <p:cNvSpPr>
              <a:spLocks noChangeShapeType="1"/>
            </p:cNvSpPr>
            <p:nvPr/>
          </p:nvSpPr>
          <p:spPr bwMode="auto">
            <a:xfrm flipH="1" flipV="1">
              <a:off x="6502400" y="2997200"/>
              <a:ext cx="4826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7" name="AutoShape 73"/>
            <p:cNvSpPr>
              <a:spLocks/>
            </p:cNvSpPr>
            <p:nvPr/>
          </p:nvSpPr>
          <p:spPr bwMode="auto">
            <a:xfrm>
              <a:off x="6140450" y="1187450"/>
              <a:ext cx="241300" cy="21717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948" name="Line 74"/>
            <p:cNvSpPr>
              <a:spLocks noChangeShapeType="1"/>
            </p:cNvSpPr>
            <p:nvPr/>
          </p:nvSpPr>
          <p:spPr bwMode="auto">
            <a:xfrm>
              <a:off x="8312150" y="1549400"/>
              <a:ext cx="0" cy="144780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stealth" w="sm" len="sm"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9" name="Line 75"/>
            <p:cNvSpPr>
              <a:spLocks noChangeShapeType="1"/>
            </p:cNvSpPr>
            <p:nvPr/>
          </p:nvSpPr>
          <p:spPr bwMode="auto">
            <a:xfrm flipH="1">
              <a:off x="6442075" y="1247775"/>
              <a:ext cx="1206500" cy="24130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stealth" w="sm" len="sm"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0" name="Line 76"/>
            <p:cNvSpPr>
              <a:spLocks noChangeShapeType="1"/>
            </p:cNvSpPr>
            <p:nvPr/>
          </p:nvSpPr>
          <p:spPr bwMode="auto">
            <a:xfrm>
              <a:off x="7769225" y="1247775"/>
              <a:ext cx="482600" cy="24130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stealth" w="sm" len="sm"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1" name="Freeform 77"/>
            <p:cNvSpPr>
              <a:spLocks/>
            </p:cNvSpPr>
            <p:nvPr/>
          </p:nvSpPr>
          <p:spPr bwMode="auto">
            <a:xfrm>
              <a:off x="6502400" y="2032000"/>
              <a:ext cx="1689100" cy="482600"/>
            </a:xfrm>
            <a:custGeom>
              <a:avLst/>
              <a:gdLst>
                <a:gd name="T0" fmla="*/ 0 w 672"/>
                <a:gd name="T1" fmla="*/ 2147483647 h 192"/>
                <a:gd name="T2" fmla="*/ 2147483647 w 672"/>
                <a:gd name="T3" fmla="*/ 2147483647 h 192"/>
                <a:gd name="T4" fmla="*/ 2147483647 w 672"/>
                <a:gd name="T5" fmla="*/ 2147483647 h 192"/>
                <a:gd name="T6" fmla="*/ 2147483647 w 672"/>
                <a:gd name="T7" fmla="*/ 0 h 192"/>
                <a:gd name="T8" fmla="*/ 0 w 672"/>
                <a:gd name="T9" fmla="*/ 2147483647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92"/>
                <a:gd name="T17" fmla="*/ 672 w 672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92">
                  <a:moveTo>
                    <a:pt x="0" y="96"/>
                  </a:moveTo>
                  <a:lnTo>
                    <a:pt x="192" y="192"/>
                  </a:lnTo>
                  <a:lnTo>
                    <a:pt x="672" y="96"/>
                  </a:lnTo>
                  <a:lnTo>
                    <a:pt x="48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CFFCC">
                <a:alpha val="74901"/>
              </a:srgbClr>
            </a:solidFill>
            <a:ln w="3175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952" name="Freeform 78"/>
            <p:cNvSpPr>
              <a:spLocks/>
            </p:cNvSpPr>
            <p:nvPr/>
          </p:nvSpPr>
          <p:spPr bwMode="auto">
            <a:xfrm>
              <a:off x="6985000" y="2273300"/>
              <a:ext cx="1206500" cy="361950"/>
            </a:xfrm>
            <a:custGeom>
              <a:avLst/>
              <a:gdLst>
                <a:gd name="T0" fmla="*/ 0 w 480"/>
                <a:gd name="T1" fmla="*/ 2147483647 h 144"/>
                <a:gd name="T2" fmla="*/ 2147483647 w 480"/>
                <a:gd name="T3" fmla="*/ 2147483647 h 144"/>
                <a:gd name="T4" fmla="*/ 2147483647 w 480"/>
                <a:gd name="T5" fmla="*/ 0 h 144"/>
                <a:gd name="T6" fmla="*/ 0 w 480"/>
                <a:gd name="T7" fmla="*/ 2147483647 h 144"/>
                <a:gd name="T8" fmla="*/ 0 w 480"/>
                <a:gd name="T9" fmla="*/ 2147483647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144"/>
                <a:gd name="T17" fmla="*/ 480 w 48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144">
                  <a:moveTo>
                    <a:pt x="0" y="144"/>
                  </a:moveTo>
                  <a:lnTo>
                    <a:pt x="480" y="48"/>
                  </a:lnTo>
                  <a:lnTo>
                    <a:pt x="480" y="0"/>
                  </a:lnTo>
                  <a:lnTo>
                    <a:pt x="0" y="96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D9FFD9">
                <a:alpha val="74901"/>
              </a:srgbClr>
            </a:solidFill>
            <a:ln w="3175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953" name="Freeform 79"/>
            <p:cNvSpPr>
              <a:spLocks/>
            </p:cNvSpPr>
            <p:nvPr/>
          </p:nvSpPr>
          <p:spPr bwMode="auto">
            <a:xfrm>
              <a:off x="6502400" y="2273300"/>
              <a:ext cx="482600" cy="361950"/>
            </a:xfrm>
            <a:custGeom>
              <a:avLst/>
              <a:gdLst>
                <a:gd name="T0" fmla="*/ 0 w 192"/>
                <a:gd name="T1" fmla="*/ 0 h 144"/>
                <a:gd name="T2" fmla="*/ 0 w 192"/>
                <a:gd name="T3" fmla="*/ 2147483647 h 144"/>
                <a:gd name="T4" fmla="*/ 2147483647 w 192"/>
                <a:gd name="T5" fmla="*/ 2147483647 h 144"/>
                <a:gd name="T6" fmla="*/ 2147483647 w 192"/>
                <a:gd name="T7" fmla="*/ 2147483647 h 144"/>
                <a:gd name="T8" fmla="*/ 0 w 192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44"/>
                <a:gd name="T17" fmla="*/ 192 w 19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44">
                  <a:moveTo>
                    <a:pt x="0" y="0"/>
                  </a:moveTo>
                  <a:lnTo>
                    <a:pt x="0" y="48"/>
                  </a:lnTo>
                  <a:lnTo>
                    <a:pt x="192" y="144"/>
                  </a:lnTo>
                  <a:lnTo>
                    <a:pt x="192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>
                <a:alpha val="74901"/>
              </a:srgbClr>
            </a:solidFill>
            <a:ln w="3175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1954" name="Line 80"/>
            <p:cNvSpPr>
              <a:spLocks noChangeShapeType="1"/>
            </p:cNvSpPr>
            <p:nvPr/>
          </p:nvSpPr>
          <p:spPr bwMode="auto">
            <a:xfrm flipH="1" flipV="1">
              <a:off x="8191500" y="1549400"/>
              <a:ext cx="0" cy="1447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5" name="Line 82"/>
            <p:cNvSpPr>
              <a:spLocks noChangeShapeType="1"/>
            </p:cNvSpPr>
            <p:nvPr/>
          </p:nvSpPr>
          <p:spPr bwMode="auto">
            <a:xfrm flipH="1" flipV="1">
              <a:off x="6985000" y="1790700"/>
              <a:ext cx="0" cy="1447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6" name="Text Box 116"/>
            <p:cNvSpPr txBox="1">
              <a:spLocks noChangeArrowheads="1"/>
            </p:cNvSpPr>
            <p:nvPr/>
          </p:nvSpPr>
          <p:spPr bwMode="auto">
            <a:xfrm>
              <a:off x="7467600" y="2152650"/>
              <a:ext cx="4826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/>
                <a:t>RY</a:t>
              </a:r>
            </a:p>
          </p:txBody>
        </p:sp>
        <p:sp>
          <p:nvSpPr>
            <p:cNvPr id="81957" name="Text Box 125"/>
            <p:cNvSpPr txBox="1">
              <a:spLocks noChangeArrowheads="1"/>
            </p:cNvSpPr>
            <p:nvPr/>
          </p:nvSpPr>
          <p:spPr bwMode="auto">
            <a:xfrm>
              <a:off x="7769225" y="1247775"/>
              <a:ext cx="4826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 dirty="0"/>
                <a:t>TY</a:t>
              </a:r>
            </a:p>
          </p:txBody>
        </p:sp>
        <p:sp>
          <p:nvSpPr>
            <p:cNvPr id="81958" name="Text Box 126"/>
            <p:cNvSpPr txBox="1">
              <a:spLocks noChangeArrowheads="1"/>
            </p:cNvSpPr>
            <p:nvPr/>
          </p:nvSpPr>
          <p:spPr bwMode="auto">
            <a:xfrm rot="-5400000">
              <a:off x="7769225" y="2212975"/>
              <a:ext cx="1327150" cy="2413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/>
                <a:t>CZ</a:t>
              </a:r>
            </a:p>
          </p:txBody>
        </p:sp>
        <p:sp>
          <p:nvSpPr>
            <p:cNvPr id="81959" name="Text Box 127"/>
            <p:cNvSpPr txBox="1">
              <a:spLocks noChangeArrowheads="1"/>
            </p:cNvSpPr>
            <p:nvPr/>
          </p:nvSpPr>
          <p:spPr bwMode="auto">
            <a:xfrm>
              <a:off x="6442075" y="1247775"/>
              <a:ext cx="12192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 dirty="0"/>
                <a:t>TX</a:t>
              </a:r>
            </a:p>
          </p:txBody>
        </p:sp>
        <p:sp>
          <p:nvSpPr>
            <p:cNvPr id="81960" name="Text Box 128"/>
            <p:cNvSpPr txBox="1">
              <a:spLocks noChangeArrowheads="1"/>
            </p:cNvSpPr>
            <p:nvPr/>
          </p:nvSpPr>
          <p:spPr bwMode="auto">
            <a:xfrm>
              <a:off x="7226300" y="2152650"/>
              <a:ext cx="477838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/>
                <a:t>RX</a:t>
              </a:r>
            </a:p>
          </p:txBody>
        </p:sp>
        <p:sp>
          <p:nvSpPr>
            <p:cNvPr id="81961" name="Text Box 129"/>
            <p:cNvSpPr txBox="1">
              <a:spLocks noChangeArrowheads="1"/>
            </p:cNvSpPr>
            <p:nvPr/>
          </p:nvSpPr>
          <p:spPr bwMode="auto">
            <a:xfrm>
              <a:off x="7588250" y="2273300"/>
              <a:ext cx="36195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/>
                <a:t>RZ</a:t>
              </a:r>
            </a:p>
          </p:txBody>
        </p:sp>
        <p:sp>
          <p:nvSpPr>
            <p:cNvPr id="81962" name="Text Box 131"/>
            <p:cNvSpPr txBox="1">
              <a:spLocks noChangeArrowheads="1"/>
            </p:cNvSpPr>
            <p:nvPr/>
          </p:nvSpPr>
          <p:spPr bwMode="auto">
            <a:xfrm>
              <a:off x="6229350" y="4203700"/>
              <a:ext cx="2533650" cy="120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91440" rIns="0" bIns="0">
              <a:prstTxWarp prst="textNoShape">
                <a:avLst/>
              </a:prstTxWarp>
            </a:bodyPr>
            <a:lstStyle/>
            <a:p>
              <a:pPr>
                <a:buFontTx/>
                <a:buChar char="•"/>
              </a:pPr>
              <a:r>
                <a:rPr lang="en-US" sz="1800" dirty="0" smtClean="0"/>
                <a:t> Loop unrolling in any of the three dimensions</a:t>
              </a:r>
            </a:p>
            <a:p>
              <a:pPr>
                <a:buFontTx/>
                <a:buChar char="•"/>
              </a:pPr>
              <a:r>
                <a:rPr lang="en-US" sz="1800" dirty="0" smtClean="0"/>
                <a:t>Makes </a:t>
              </a:r>
              <a:r>
                <a:rPr lang="en-US" sz="1800" dirty="0"/>
                <a:t>DLP/ILP </a:t>
              </a:r>
              <a:r>
                <a:rPr lang="en-US" sz="1800" dirty="0" smtClean="0"/>
                <a:t>explicit</a:t>
              </a:r>
            </a:p>
          </p:txBody>
        </p:sp>
      </p:grpSp>
      <p:sp>
        <p:nvSpPr>
          <p:cNvPr id="140" name="Content Placeholder 2"/>
          <p:cNvSpPr txBox="1">
            <a:spLocks/>
          </p:cNvSpPr>
          <p:nvPr/>
        </p:nvSpPr>
        <p:spPr bwMode="auto">
          <a:xfrm>
            <a:off x="152400" y="5461000"/>
            <a:ext cx="8534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6075" indent="-346075">
              <a:spcBef>
                <a:spcPct val="20000"/>
              </a:spcBef>
              <a:buClr>
                <a:srgbClr val="0026A0"/>
              </a:buClr>
              <a:buSzPct val="85000"/>
              <a:buFont typeface="Wingdings" pitchFamily="-112" charset="2"/>
              <a:buChar char="v"/>
            </a:pPr>
            <a:r>
              <a:rPr lang="en-US" sz="2000" dirty="0"/>
              <a:t>This decomposition is universal across </a:t>
            </a:r>
            <a:r>
              <a:rPr lang="en-US" sz="2000" i="1" dirty="0"/>
              <a:t>all </a:t>
            </a:r>
            <a:r>
              <a:rPr lang="en-US" sz="2000" dirty="0"/>
              <a:t>examined architectures</a:t>
            </a:r>
          </a:p>
          <a:p>
            <a:pPr marL="346075" indent="-346075">
              <a:spcBef>
                <a:spcPct val="20000"/>
              </a:spcBef>
              <a:buClr>
                <a:srgbClr val="0026A0"/>
              </a:buClr>
              <a:buSzPct val="85000"/>
              <a:buFont typeface="Wingdings" pitchFamily="-112" charset="2"/>
              <a:buChar char="v"/>
            </a:pPr>
            <a:r>
              <a:rPr lang="en-US" sz="2000" dirty="0"/>
              <a:t>Decomposition does </a:t>
            </a:r>
            <a:r>
              <a:rPr lang="en-US" sz="2000" b="1" dirty="0"/>
              <a:t>not </a:t>
            </a:r>
            <a:r>
              <a:rPr lang="en-US" sz="2000" dirty="0"/>
              <a:t>change data structure</a:t>
            </a:r>
          </a:p>
          <a:p>
            <a:pPr marL="346075" indent="-346075">
              <a:spcBef>
                <a:spcPct val="20000"/>
              </a:spcBef>
              <a:buClr>
                <a:srgbClr val="0026A0"/>
              </a:buClr>
              <a:buSzPct val="85000"/>
              <a:buFont typeface="Wingdings" pitchFamily="-112" charset="2"/>
              <a:buChar char="v"/>
            </a:pPr>
            <a:r>
              <a:rPr lang="en-US" sz="2000" dirty="0"/>
              <a:t>Need to choose best block sizes for each hierarchy level</a:t>
            </a:r>
          </a:p>
        </p:txBody>
      </p:sp>
      <p:sp>
        <p:nvSpPr>
          <p:cNvPr id="81928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83B2EECF-B9CB-3A4B-A0B5-1C2A84D3CAAD}" type="slidenum">
              <a:rPr lang="en-US"/>
              <a:pPr algn="r"/>
              <a:t>19</a:t>
            </a:fld>
            <a:endParaRPr lang="en-US"/>
          </a:p>
        </p:txBody>
      </p:sp>
      <p:sp>
        <p:nvSpPr>
          <p:cNvPr id="197" name="Text Box 214"/>
          <p:cNvSpPr txBox="1">
            <a:spLocks noChangeArrowheads="1"/>
          </p:cNvSpPr>
          <p:nvPr/>
        </p:nvSpPr>
        <p:spPr bwMode="auto">
          <a:xfrm>
            <a:off x="3124200" y="1524000"/>
            <a:ext cx="297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Low Cache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Capacity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Per Thread</a:t>
            </a:r>
          </a:p>
        </p:txBody>
      </p:sp>
      <p:sp>
        <p:nvSpPr>
          <p:cNvPr id="198" name="Text Box 214"/>
          <p:cNvSpPr txBox="1">
            <a:spLocks noChangeArrowheads="1"/>
          </p:cNvSpPr>
          <p:nvPr/>
        </p:nvSpPr>
        <p:spPr bwMode="auto">
          <a:xfrm>
            <a:off x="6019800" y="1524000"/>
            <a:ext cx="2971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Poor Register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And Functional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Unit Usage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228600" y="1066800"/>
            <a:ext cx="2895600" cy="4178300"/>
            <a:chOff x="228600" y="1066800"/>
            <a:chExt cx="2895600" cy="4178300"/>
          </a:xfrm>
        </p:grpSpPr>
        <p:sp>
          <p:nvSpPr>
            <p:cNvPr id="82004" name="Freeform 10"/>
            <p:cNvSpPr>
              <a:spLocks/>
            </p:cNvSpPr>
            <p:nvPr/>
          </p:nvSpPr>
          <p:spPr bwMode="auto">
            <a:xfrm>
              <a:off x="590550" y="2514600"/>
              <a:ext cx="2171700" cy="723900"/>
            </a:xfrm>
            <a:custGeom>
              <a:avLst/>
              <a:gdLst>
                <a:gd name="T0" fmla="*/ 0 w 864"/>
                <a:gd name="T1" fmla="*/ 2147483647 h 288"/>
                <a:gd name="T2" fmla="*/ 2147483647 w 864"/>
                <a:gd name="T3" fmla="*/ 0 h 288"/>
                <a:gd name="T4" fmla="*/ 2147483647 w 864"/>
                <a:gd name="T5" fmla="*/ 2147483647 h 288"/>
                <a:gd name="T6" fmla="*/ 2147483647 w 864"/>
                <a:gd name="T7" fmla="*/ 2147483647 h 288"/>
                <a:gd name="T8" fmla="*/ 0 w 864"/>
                <a:gd name="T9" fmla="*/ 214748364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288"/>
                <a:gd name="T17" fmla="*/ 864 w 8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288">
                  <a:moveTo>
                    <a:pt x="0" y="96"/>
                  </a:moveTo>
                  <a:lnTo>
                    <a:pt x="480" y="0"/>
                  </a:lnTo>
                  <a:lnTo>
                    <a:pt x="864" y="192"/>
                  </a:lnTo>
                  <a:lnTo>
                    <a:pt x="384" y="2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E6E6E6">
                <a:alpha val="50195"/>
              </a:srgbClr>
            </a:solidFill>
            <a:ln w="6350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005" name="Line 11"/>
            <p:cNvSpPr>
              <a:spLocks noChangeShapeType="1"/>
            </p:cNvSpPr>
            <p:nvPr/>
          </p:nvSpPr>
          <p:spPr bwMode="auto">
            <a:xfrm>
              <a:off x="590550" y="2755900"/>
              <a:ext cx="965200" cy="482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6" name="Text Box 12"/>
            <p:cNvSpPr txBox="1">
              <a:spLocks noChangeArrowheads="1"/>
            </p:cNvSpPr>
            <p:nvPr/>
          </p:nvSpPr>
          <p:spPr bwMode="auto">
            <a:xfrm>
              <a:off x="228600" y="2514600"/>
              <a:ext cx="3619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+</a:t>
              </a:r>
              <a:r>
                <a:rPr lang="en-US" sz="1800" b="1"/>
                <a:t>Y</a:t>
              </a:r>
              <a:endParaRPr lang="en-US" sz="1800"/>
            </a:p>
          </p:txBody>
        </p:sp>
        <p:sp>
          <p:nvSpPr>
            <p:cNvPr id="82007" name="Text Box 13"/>
            <p:cNvSpPr txBox="1">
              <a:spLocks noChangeArrowheads="1"/>
            </p:cNvSpPr>
            <p:nvPr/>
          </p:nvSpPr>
          <p:spPr bwMode="auto">
            <a:xfrm>
              <a:off x="1314450" y="1428750"/>
              <a:ext cx="3619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+</a:t>
              </a:r>
              <a:r>
                <a:rPr lang="en-US" sz="1800" b="1"/>
                <a:t>Z</a:t>
              </a:r>
              <a:endParaRPr lang="en-US" sz="1800"/>
            </a:p>
          </p:txBody>
        </p:sp>
        <p:sp>
          <p:nvSpPr>
            <p:cNvPr id="82008" name="Line 14"/>
            <p:cNvSpPr>
              <a:spLocks noChangeShapeType="1"/>
            </p:cNvSpPr>
            <p:nvPr/>
          </p:nvSpPr>
          <p:spPr bwMode="auto">
            <a:xfrm flipH="1">
              <a:off x="1555750" y="2997200"/>
              <a:ext cx="1206500" cy="241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9" name="Line 15"/>
            <p:cNvSpPr>
              <a:spLocks noChangeShapeType="1"/>
            </p:cNvSpPr>
            <p:nvPr/>
          </p:nvSpPr>
          <p:spPr bwMode="auto">
            <a:xfrm flipV="1">
              <a:off x="590550" y="1066800"/>
              <a:ext cx="12065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0" name="Line 16"/>
            <p:cNvSpPr>
              <a:spLocks noChangeShapeType="1"/>
            </p:cNvSpPr>
            <p:nvPr/>
          </p:nvSpPr>
          <p:spPr bwMode="auto">
            <a:xfrm flipV="1">
              <a:off x="1555750" y="1549400"/>
              <a:ext cx="12065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1" name="Line 17"/>
            <p:cNvSpPr>
              <a:spLocks noChangeShapeType="1"/>
            </p:cNvSpPr>
            <p:nvPr/>
          </p:nvSpPr>
          <p:spPr bwMode="auto">
            <a:xfrm flipH="1" flipV="1">
              <a:off x="1797050" y="1066800"/>
              <a:ext cx="965200" cy="482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2" name="Line 18"/>
            <p:cNvSpPr>
              <a:spLocks noChangeShapeType="1"/>
            </p:cNvSpPr>
            <p:nvPr/>
          </p:nvSpPr>
          <p:spPr bwMode="auto">
            <a:xfrm flipH="1" flipV="1">
              <a:off x="590550" y="1308100"/>
              <a:ext cx="965200" cy="482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3" name="Line 19"/>
            <p:cNvSpPr>
              <a:spLocks noChangeShapeType="1"/>
            </p:cNvSpPr>
            <p:nvPr/>
          </p:nvSpPr>
          <p:spPr bwMode="auto">
            <a:xfrm flipH="1" flipV="1">
              <a:off x="590550" y="1308100"/>
              <a:ext cx="0" cy="1447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4" name="Line 20"/>
            <p:cNvSpPr>
              <a:spLocks noChangeShapeType="1"/>
            </p:cNvSpPr>
            <p:nvPr/>
          </p:nvSpPr>
          <p:spPr bwMode="auto">
            <a:xfrm flipH="1" flipV="1">
              <a:off x="1797050" y="1066800"/>
              <a:ext cx="0" cy="1447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5" name="Line 21"/>
            <p:cNvSpPr>
              <a:spLocks noChangeShapeType="1"/>
            </p:cNvSpPr>
            <p:nvPr/>
          </p:nvSpPr>
          <p:spPr bwMode="auto">
            <a:xfrm flipV="1">
              <a:off x="590550" y="2514600"/>
              <a:ext cx="12065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6" name="Line 22"/>
            <p:cNvSpPr>
              <a:spLocks noChangeShapeType="1"/>
            </p:cNvSpPr>
            <p:nvPr/>
          </p:nvSpPr>
          <p:spPr bwMode="auto">
            <a:xfrm flipH="1" flipV="1">
              <a:off x="1797050" y="2514600"/>
              <a:ext cx="965200" cy="482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7" name="Line 23"/>
            <p:cNvSpPr>
              <a:spLocks noChangeShapeType="1"/>
            </p:cNvSpPr>
            <p:nvPr/>
          </p:nvSpPr>
          <p:spPr bwMode="auto">
            <a:xfrm flipH="1" flipV="1">
              <a:off x="2762250" y="1549400"/>
              <a:ext cx="0" cy="1447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8" name="Text Box 26"/>
            <p:cNvSpPr txBox="1">
              <a:spLocks noChangeArrowheads="1"/>
            </p:cNvSpPr>
            <p:nvPr/>
          </p:nvSpPr>
          <p:spPr bwMode="auto">
            <a:xfrm>
              <a:off x="304800" y="3600450"/>
              <a:ext cx="2514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Core Blocking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82019" name="Line 54"/>
            <p:cNvSpPr>
              <a:spLocks noChangeShapeType="1"/>
            </p:cNvSpPr>
            <p:nvPr/>
          </p:nvSpPr>
          <p:spPr bwMode="auto">
            <a:xfrm>
              <a:off x="2882900" y="1549400"/>
              <a:ext cx="0" cy="144780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stealth" w="sm" len="sm"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0" name="Line 55"/>
            <p:cNvSpPr>
              <a:spLocks noChangeShapeType="1"/>
            </p:cNvSpPr>
            <p:nvPr/>
          </p:nvSpPr>
          <p:spPr bwMode="auto">
            <a:xfrm flipH="1">
              <a:off x="1555750" y="3117850"/>
              <a:ext cx="1206500" cy="24130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stealth" w="sm" len="sm"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1" name="Line 56"/>
            <p:cNvSpPr>
              <a:spLocks noChangeShapeType="1"/>
            </p:cNvSpPr>
            <p:nvPr/>
          </p:nvSpPr>
          <p:spPr bwMode="auto">
            <a:xfrm>
              <a:off x="590550" y="2876550"/>
              <a:ext cx="965200" cy="48260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stealth" w="sm" len="sm"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2" name="Text Box 57"/>
            <p:cNvSpPr txBox="1">
              <a:spLocks noChangeArrowheads="1"/>
            </p:cNvSpPr>
            <p:nvPr/>
          </p:nvSpPr>
          <p:spPr bwMode="auto">
            <a:xfrm>
              <a:off x="2641600" y="2876550"/>
              <a:ext cx="4826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/>
                <a:t>+</a:t>
              </a:r>
              <a:r>
                <a:rPr lang="en-US" sz="1800" b="1"/>
                <a:t>X</a:t>
              </a:r>
              <a:endParaRPr lang="en-US" sz="1800" i="1"/>
            </a:p>
            <a:p>
              <a:pPr algn="ctr"/>
              <a:r>
                <a:rPr lang="en-US" sz="1800" i="1"/>
                <a:t>(unit stride)</a:t>
              </a:r>
              <a:endParaRPr lang="en-US" sz="1800"/>
            </a:p>
          </p:txBody>
        </p:sp>
        <p:sp>
          <p:nvSpPr>
            <p:cNvPr id="82023" name="Freeform 83"/>
            <p:cNvSpPr>
              <a:spLocks noChangeAspect="1"/>
            </p:cNvSpPr>
            <p:nvPr/>
          </p:nvSpPr>
          <p:spPr bwMode="auto">
            <a:xfrm>
              <a:off x="1435100" y="2695575"/>
              <a:ext cx="723900" cy="180975"/>
            </a:xfrm>
            <a:custGeom>
              <a:avLst/>
              <a:gdLst>
                <a:gd name="T0" fmla="*/ 0 w 2304"/>
                <a:gd name="T1" fmla="*/ 2147483647 h 576"/>
                <a:gd name="T2" fmla="*/ 2147483647 w 2304"/>
                <a:gd name="T3" fmla="*/ 2147483647 h 576"/>
                <a:gd name="T4" fmla="*/ 2147483647 w 2304"/>
                <a:gd name="T5" fmla="*/ 2147483647 h 576"/>
                <a:gd name="T6" fmla="*/ 2147483647 w 2304"/>
                <a:gd name="T7" fmla="*/ 0 h 576"/>
                <a:gd name="T8" fmla="*/ 0 w 2304"/>
                <a:gd name="T9" fmla="*/ 2147483647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4"/>
                <a:gd name="T16" fmla="*/ 0 h 576"/>
                <a:gd name="T17" fmla="*/ 2304 w 2304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4" h="576">
                  <a:moveTo>
                    <a:pt x="0" y="384"/>
                  </a:moveTo>
                  <a:lnTo>
                    <a:pt x="384" y="576"/>
                  </a:lnTo>
                  <a:lnTo>
                    <a:pt x="2304" y="192"/>
                  </a:lnTo>
                  <a:lnTo>
                    <a:pt x="1920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E6E6E6"/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024" name="Line 84"/>
            <p:cNvSpPr>
              <a:spLocks noChangeAspect="1" noChangeShapeType="1"/>
            </p:cNvSpPr>
            <p:nvPr/>
          </p:nvSpPr>
          <p:spPr bwMode="auto">
            <a:xfrm flipV="1">
              <a:off x="2038350" y="2333625"/>
              <a:ext cx="0" cy="3619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5" name="Freeform 85"/>
            <p:cNvSpPr>
              <a:spLocks noChangeAspect="1"/>
            </p:cNvSpPr>
            <p:nvPr/>
          </p:nvSpPr>
          <p:spPr bwMode="auto">
            <a:xfrm>
              <a:off x="1555750" y="2212975"/>
              <a:ext cx="603250" cy="301625"/>
            </a:xfrm>
            <a:custGeom>
              <a:avLst/>
              <a:gdLst>
                <a:gd name="T0" fmla="*/ 0 w 1920"/>
                <a:gd name="T1" fmla="*/ 2147483647 h 960"/>
                <a:gd name="T2" fmla="*/ 0 w 1920"/>
                <a:gd name="T3" fmla="*/ 2147483647 h 960"/>
                <a:gd name="T4" fmla="*/ 2147483647 w 1920"/>
                <a:gd name="T5" fmla="*/ 0 h 960"/>
                <a:gd name="T6" fmla="*/ 2147483647 w 1920"/>
                <a:gd name="T7" fmla="*/ 2147483647 h 960"/>
                <a:gd name="T8" fmla="*/ 0 w 1920"/>
                <a:gd name="T9" fmla="*/ 2147483647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960"/>
                <a:gd name="T17" fmla="*/ 1920 w 1920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960">
                  <a:moveTo>
                    <a:pt x="0" y="960"/>
                  </a:moveTo>
                  <a:lnTo>
                    <a:pt x="0" y="384"/>
                  </a:lnTo>
                  <a:lnTo>
                    <a:pt x="1920" y="0"/>
                  </a:lnTo>
                  <a:lnTo>
                    <a:pt x="1920" y="576"/>
                  </a:lnTo>
                  <a:lnTo>
                    <a:pt x="0" y="960"/>
                  </a:lnTo>
                  <a:close/>
                </a:path>
              </a:pathLst>
            </a:custGeom>
            <a:solidFill>
              <a:srgbClr val="0000FF"/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026" name="Freeform 86"/>
            <p:cNvSpPr>
              <a:spLocks noChangeAspect="1"/>
            </p:cNvSpPr>
            <p:nvPr/>
          </p:nvSpPr>
          <p:spPr bwMode="auto">
            <a:xfrm>
              <a:off x="1435100" y="2273300"/>
              <a:ext cx="120650" cy="241300"/>
            </a:xfrm>
            <a:custGeom>
              <a:avLst/>
              <a:gdLst>
                <a:gd name="T0" fmla="*/ 0 w 384"/>
                <a:gd name="T1" fmla="*/ 2147483647 h 768"/>
                <a:gd name="T2" fmla="*/ 0 w 384"/>
                <a:gd name="T3" fmla="*/ 0 h 768"/>
                <a:gd name="T4" fmla="*/ 2147483647 w 384"/>
                <a:gd name="T5" fmla="*/ 2147483647 h 768"/>
                <a:gd name="T6" fmla="*/ 2147483647 w 384"/>
                <a:gd name="T7" fmla="*/ 2147483647 h 768"/>
                <a:gd name="T8" fmla="*/ 0 w 384"/>
                <a:gd name="T9" fmla="*/ 2147483647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768"/>
                <a:gd name="T17" fmla="*/ 384 w 384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768">
                  <a:moveTo>
                    <a:pt x="0" y="576"/>
                  </a:moveTo>
                  <a:lnTo>
                    <a:pt x="0" y="0"/>
                  </a:lnTo>
                  <a:lnTo>
                    <a:pt x="384" y="192"/>
                  </a:lnTo>
                  <a:lnTo>
                    <a:pt x="384" y="768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0080FF"/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027" name="Freeform 87"/>
            <p:cNvSpPr>
              <a:spLocks noChangeAspect="1"/>
            </p:cNvSpPr>
            <p:nvPr/>
          </p:nvSpPr>
          <p:spPr bwMode="auto">
            <a:xfrm>
              <a:off x="1435100" y="2152650"/>
              <a:ext cx="723900" cy="180975"/>
            </a:xfrm>
            <a:custGeom>
              <a:avLst/>
              <a:gdLst>
                <a:gd name="T0" fmla="*/ 0 w 2304"/>
                <a:gd name="T1" fmla="*/ 2147483647 h 576"/>
                <a:gd name="T2" fmla="*/ 2147483647 w 2304"/>
                <a:gd name="T3" fmla="*/ 2147483647 h 576"/>
                <a:gd name="T4" fmla="*/ 2147483647 w 2304"/>
                <a:gd name="T5" fmla="*/ 2147483647 h 576"/>
                <a:gd name="T6" fmla="*/ 2147483647 w 2304"/>
                <a:gd name="T7" fmla="*/ 0 h 576"/>
                <a:gd name="T8" fmla="*/ 0 w 2304"/>
                <a:gd name="T9" fmla="*/ 2147483647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4"/>
                <a:gd name="T16" fmla="*/ 0 h 576"/>
                <a:gd name="T17" fmla="*/ 2304 w 2304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4" h="576">
                  <a:moveTo>
                    <a:pt x="0" y="384"/>
                  </a:moveTo>
                  <a:lnTo>
                    <a:pt x="384" y="576"/>
                  </a:lnTo>
                  <a:lnTo>
                    <a:pt x="2304" y="192"/>
                  </a:lnTo>
                  <a:lnTo>
                    <a:pt x="1920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65CBFD"/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028" name="Line 88"/>
            <p:cNvSpPr>
              <a:spLocks noChangeAspect="1" noChangeShapeType="1"/>
            </p:cNvSpPr>
            <p:nvPr/>
          </p:nvSpPr>
          <p:spPr bwMode="auto">
            <a:xfrm flipH="1">
              <a:off x="1555750" y="2212975"/>
              <a:ext cx="603250" cy="1206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9" name="Line 89"/>
            <p:cNvSpPr>
              <a:spLocks noChangeAspect="1" noChangeShapeType="1"/>
            </p:cNvSpPr>
            <p:nvPr/>
          </p:nvSpPr>
          <p:spPr bwMode="auto">
            <a:xfrm flipH="1">
              <a:off x="1555750" y="2393950"/>
              <a:ext cx="603250" cy="1206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0" name="Line 90"/>
            <p:cNvSpPr>
              <a:spLocks noChangeAspect="1" noChangeShapeType="1"/>
            </p:cNvSpPr>
            <p:nvPr/>
          </p:nvSpPr>
          <p:spPr bwMode="auto">
            <a:xfrm flipH="1" flipV="1">
              <a:off x="1706563" y="2303463"/>
              <a:ext cx="0" cy="1809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1" name="Line 91"/>
            <p:cNvSpPr>
              <a:spLocks noChangeAspect="1" noChangeShapeType="1"/>
            </p:cNvSpPr>
            <p:nvPr/>
          </p:nvSpPr>
          <p:spPr bwMode="auto">
            <a:xfrm flipH="1">
              <a:off x="1435100" y="2152650"/>
              <a:ext cx="603250" cy="1206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2" name="Line 92"/>
            <p:cNvSpPr>
              <a:spLocks noChangeAspect="1" noChangeShapeType="1"/>
            </p:cNvSpPr>
            <p:nvPr/>
          </p:nvSpPr>
          <p:spPr bwMode="auto">
            <a:xfrm>
              <a:off x="1435100" y="2273300"/>
              <a:ext cx="120650" cy="603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3" name="Line 93"/>
            <p:cNvSpPr>
              <a:spLocks noChangeAspect="1" noChangeShapeType="1"/>
            </p:cNvSpPr>
            <p:nvPr/>
          </p:nvSpPr>
          <p:spPr bwMode="auto">
            <a:xfrm flipV="1">
              <a:off x="1435100" y="2273300"/>
              <a:ext cx="0" cy="1809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4" name="Line 94"/>
            <p:cNvSpPr>
              <a:spLocks noChangeAspect="1" noChangeShapeType="1"/>
            </p:cNvSpPr>
            <p:nvPr/>
          </p:nvSpPr>
          <p:spPr bwMode="auto">
            <a:xfrm flipV="1">
              <a:off x="1555750" y="2333625"/>
              <a:ext cx="0" cy="1809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5" name="Line 95"/>
            <p:cNvSpPr>
              <a:spLocks noChangeAspect="1" noChangeShapeType="1"/>
            </p:cNvSpPr>
            <p:nvPr/>
          </p:nvSpPr>
          <p:spPr bwMode="auto">
            <a:xfrm flipV="1">
              <a:off x="1706563" y="2303463"/>
              <a:ext cx="0" cy="1809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6" name="Line 96"/>
            <p:cNvSpPr>
              <a:spLocks noChangeAspect="1" noChangeShapeType="1"/>
            </p:cNvSpPr>
            <p:nvPr/>
          </p:nvSpPr>
          <p:spPr bwMode="auto">
            <a:xfrm>
              <a:off x="1435100" y="2454275"/>
              <a:ext cx="120650" cy="603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7" name="Line 97"/>
            <p:cNvSpPr>
              <a:spLocks noChangeAspect="1" noChangeShapeType="1"/>
            </p:cNvSpPr>
            <p:nvPr/>
          </p:nvSpPr>
          <p:spPr bwMode="auto">
            <a:xfrm flipV="1">
              <a:off x="1857375" y="2273300"/>
              <a:ext cx="0" cy="1809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8" name="Line 98"/>
            <p:cNvSpPr>
              <a:spLocks noChangeAspect="1" noChangeShapeType="1"/>
            </p:cNvSpPr>
            <p:nvPr/>
          </p:nvSpPr>
          <p:spPr bwMode="auto">
            <a:xfrm flipV="1">
              <a:off x="2008188" y="2243138"/>
              <a:ext cx="0" cy="1809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9" name="Line 99"/>
            <p:cNvSpPr>
              <a:spLocks noChangeAspect="1" noChangeShapeType="1"/>
            </p:cNvSpPr>
            <p:nvPr/>
          </p:nvSpPr>
          <p:spPr bwMode="auto">
            <a:xfrm flipV="1">
              <a:off x="2159000" y="2212975"/>
              <a:ext cx="0" cy="1809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0" name="Line 100"/>
            <p:cNvSpPr>
              <a:spLocks noChangeAspect="1" noChangeShapeType="1"/>
            </p:cNvSpPr>
            <p:nvPr/>
          </p:nvSpPr>
          <p:spPr bwMode="auto">
            <a:xfrm>
              <a:off x="1585913" y="2243138"/>
              <a:ext cx="120650" cy="603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1" name="Line 101"/>
            <p:cNvSpPr>
              <a:spLocks noChangeAspect="1" noChangeShapeType="1"/>
            </p:cNvSpPr>
            <p:nvPr/>
          </p:nvSpPr>
          <p:spPr bwMode="auto">
            <a:xfrm>
              <a:off x="1736725" y="2212975"/>
              <a:ext cx="120650" cy="603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2" name="Line 102"/>
            <p:cNvSpPr>
              <a:spLocks noChangeAspect="1" noChangeShapeType="1"/>
            </p:cNvSpPr>
            <p:nvPr/>
          </p:nvSpPr>
          <p:spPr bwMode="auto">
            <a:xfrm>
              <a:off x="1887538" y="2182813"/>
              <a:ext cx="120650" cy="603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3" name="Line 103"/>
            <p:cNvSpPr>
              <a:spLocks noChangeAspect="1" noChangeShapeType="1"/>
            </p:cNvSpPr>
            <p:nvPr/>
          </p:nvSpPr>
          <p:spPr bwMode="auto">
            <a:xfrm>
              <a:off x="2038350" y="2152650"/>
              <a:ext cx="120650" cy="603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4" name="Line 104"/>
            <p:cNvSpPr>
              <a:spLocks noChangeAspect="1" noChangeShapeType="1"/>
            </p:cNvSpPr>
            <p:nvPr/>
          </p:nvSpPr>
          <p:spPr bwMode="auto">
            <a:xfrm flipH="1">
              <a:off x="1555750" y="2755900"/>
              <a:ext cx="603250" cy="1206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5" name="Line 105"/>
            <p:cNvSpPr>
              <a:spLocks noChangeAspect="1" noChangeShapeType="1"/>
            </p:cNvSpPr>
            <p:nvPr/>
          </p:nvSpPr>
          <p:spPr bwMode="auto">
            <a:xfrm flipV="1">
              <a:off x="1435100" y="2454275"/>
              <a:ext cx="0" cy="3619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6" name="Line 106"/>
            <p:cNvSpPr>
              <a:spLocks noChangeAspect="1" noChangeShapeType="1"/>
            </p:cNvSpPr>
            <p:nvPr/>
          </p:nvSpPr>
          <p:spPr bwMode="auto">
            <a:xfrm flipV="1">
              <a:off x="1555750" y="2514600"/>
              <a:ext cx="0" cy="3619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7" name="Line 107"/>
            <p:cNvSpPr>
              <a:spLocks noChangeAspect="1" noChangeShapeType="1"/>
            </p:cNvSpPr>
            <p:nvPr/>
          </p:nvSpPr>
          <p:spPr bwMode="auto">
            <a:xfrm>
              <a:off x="1435100" y="2816225"/>
              <a:ext cx="120650" cy="603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8" name="Line 108"/>
            <p:cNvSpPr>
              <a:spLocks noChangeAspect="1" noChangeShapeType="1"/>
            </p:cNvSpPr>
            <p:nvPr/>
          </p:nvSpPr>
          <p:spPr bwMode="auto">
            <a:xfrm flipV="1">
              <a:off x="2159000" y="2393950"/>
              <a:ext cx="0" cy="3619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9" name="Line 109"/>
            <p:cNvSpPr>
              <a:spLocks noChangeAspect="1" noChangeShapeType="1"/>
            </p:cNvSpPr>
            <p:nvPr/>
          </p:nvSpPr>
          <p:spPr bwMode="auto">
            <a:xfrm>
              <a:off x="2038350" y="2695575"/>
              <a:ext cx="120650" cy="603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0" name="Line 110"/>
            <p:cNvSpPr>
              <a:spLocks noChangeAspect="1" noChangeShapeType="1"/>
            </p:cNvSpPr>
            <p:nvPr/>
          </p:nvSpPr>
          <p:spPr bwMode="auto">
            <a:xfrm flipH="1">
              <a:off x="1435100" y="2695575"/>
              <a:ext cx="603250" cy="1206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1" name="Line 111"/>
            <p:cNvSpPr>
              <a:spLocks noChangeAspect="1" noChangeShapeType="1"/>
            </p:cNvSpPr>
            <p:nvPr/>
          </p:nvSpPr>
          <p:spPr bwMode="auto">
            <a:xfrm>
              <a:off x="1887538" y="2725738"/>
              <a:ext cx="120650" cy="603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2" name="Line 112"/>
            <p:cNvSpPr>
              <a:spLocks noChangeAspect="1" noChangeShapeType="1"/>
            </p:cNvSpPr>
            <p:nvPr/>
          </p:nvSpPr>
          <p:spPr bwMode="auto">
            <a:xfrm>
              <a:off x="1736725" y="2755900"/>
              <a:ext cx="120650" cy="603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3" name="Line 113"/>
            <p:cNvSpPr>
              <a:spLocks noChangeAspect="1" noChangeShapeType="1"/>
            </p:cNvSpPr>
            <p:nvPr/>
          </p:nvSpPr>
          <p:spPr bwMode="auto">
            <a:xfrm>
              <a:off x="1585913" y="2786063"/>
              <a:ext cx="120650" cy="603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4" name="Line 114"/>
            <p:cNvSpPr>
              <a:spLocks noChangeShapeType="1"/>
            </p:cNvSpPr>
            <p:nvPr/>
          </p:nvSpPr>
          <p:spPr bwMode="auto">
            <a:xfrm>
              <a:off x="1555750" y="17907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sm" len="sm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5" name="Text Box 122"/>
            <p:cNvSpPr txBox="1">
              <a:spLocks noChangeArrowheads="1"/>
            </p:cNvSpPr>
            <p:nvPr/>
          </p:nvSpPr>
          <p:spPr bwMode="auto">
            <a:xfrm>
              <a:off x="496888" y="2997200"/>
              <a:ext cx="1063625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/>
                <a:t>NY</a:t>
              </a:r>
            </a:p>
          </p:txBody>
        </p:sp>
        <p:sp>
          <p:nvSpPr>
            <p:cNvPr id="82056" name="Text Box 123"/>
            <p:cNvSpPr txBox="1">
              <a:spLocks noChangeArrowheads="1"/>
            </p:cNvSpPr>
            <p:nvPr/>
          </p:nvSpPr>
          <p:spPr bwMode="auto">
            <a:xfrm rot="16200000">
              <a:off x="2219325" y="2212975"/>
              <a:ext cx="132715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/>
                <a:t>NZ</a:t>
              </a:r>
            </a:p>
          </p:txBody>
        </p:sp>
        <p:sp>
          <p:nvSpPr>
            <p:cNvPr id="82057" name="Text Box 124"/>
            <p:cNvSpPr txBox="1">
              <a:spLocks noChangeArrowheads="1"/>
            </p:cNvSpPr>
            <p:nvPr/>
          </p:nvSpPr>
          <p:spPr bwMode="auto">
            <a:xfrm>
              <a:off x="1555750" y="3117850"/>
              <a:ext cx="12192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/>
                <a:t>NX</a:t>
              </a:r>
            </a:p>
          </p:txBody>
        </p:sp>
        <p:sp>
          <p:nvSpPr>
            <p:cNvPr id="199" name="Text Box 130"/>
            <p:cNvSpPr txBox="1">
              <a:spLocks noChangeArrowheads="1"/>
            </p:cNvSpPr>
            <p:nvPr/>
          </p:nvSpPr>
          <p:spPr bwMode="auto">
            <a:xfrm>
              <a:off x="590550" y="4038600"/>
              <a:ext cx="2533650" cy="120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91440" rIns="0" bIns="0">
              <a:prstTxWarp prst="textNoShape">
                <a:avLst/>
              </a:prstTxWarp>
            </a:bodyPr>
            <a:lstStyle/>
            <a:p>
              <a:pPr>
                <a:buFontTx/>
                <a:buChar char="•"/>
              </a:pPr>
              <a:r>
                <a:rPr lang="en-US" sz="1800" dirty="0" smtClean="0"/>
                <a:t> Allows for domain decomposition and cache blocking</a:t>
              </a:r>
              <a:endParaRPr lang="en-US" sz="1800" dirty="0"/>
            </a:p>
          </p:txBody>
        </p:sp>
      </p:grpSp>
      <p:sp>
        <p:nvSpPr>
          <p:cNvPr id="141" name="Text Box 214"/>
          <p:cNvSpPr txBox="1">
            <a:spLocks noChangeArrowheads="1"/>
          </p:cNvSpPr>
          <p:nvPr/>
        </p:nvSpPr>
        <p:spPr bwMode="auto">
          <a:xfrm>
            <a:off x="152400" y="1519297"/>
            <a:ext cx="2971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Parallelization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Capacity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Misses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97" grpId="0"/>
      <p:bldP spid="198" grpId="0"/>
      <p:bldP spid="1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Multicore revolution has produced wide variety of architectures</a:t>
            </a:r>
          </a:p>
          <a:p>
            <a:r>
              <a:rPr lang="en-US" smtClean="0"/>
              <a:t>Compilers alone fail to fully exploit multicore resources</a:t>
            </a:r>
          </a:p>
          <a:p>
            <a:r>
              <a:rPr lang="en-US" smtClean="0"/>
              <a:t>Hand-tuning has become infeasible</a:t>
            </a:r>
          </a:p>
          <a:p>
            <a:r>
              <a:rPr lang="en-US" i="1" smtClean="0">
                <a:solidFill>
                  <a:srgbClr val="0000FF"/>
                </a:solidFill>
              </a:rPr>
              <a:t>We need a better solution!</a:t>
            </a:r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C6997C2-747C-8C46-9B3D-DB5BD26645BA}" type="slidenum">
              <a:rPr lang="en-US"/>
              <a:pPr algn="r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Allocation</a:t>
            </a:r>
          </a:p>
        </p:txBody>
      </p:sp>
      <p:sp>
        <p:nvSpPr>
          <p:cNvPr id="73734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A781194-84F7-D540-8DA3-7C6C00B4EB37}" type="slidenum">
              <a:rPr lang="en-US"/>
              <a:pPr algn="r"/>
              <a:t>20</a:t>
            </a:fld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304800" y="1828800"/>
            <a:ext cx="3690283" cy="4038600"/>
            <a:chOff x="304800" y="1828800"/>
            <a:chExt cx="3690283" cy="4038600"/>
          </a:xfrm>
        </p:grpSpPr>
        <p:sp>
          <p:nvSpPr>
            <p:cNvPr id="73733" name="Text Box 214"/>
            <p:cNvSpPr txBox="1">
              <a:spLocks noChangeArrowheads="1"/>
            </p:cNvSpPr>
            <p:nvPr/>
          </p:nvSpPr>
          <p:spPr bwMode="auto">
            <a:xfrm>
              <a:off x="304800" y="4264025"/>
              <a:ext cx="36902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NUMA-Aware Allocation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57200" y="1828800"/>
              <a:ext cx="3352800" cy="2511425"/>
              <a:chOff x="457200" y="3886200"/>
              <a:chExt cx="3352800" cy="2511425"/>
            </a:xfrm>
          </p:grpSpPr>
          <p:pic>
            <p:nvPicPr>
              <p:cNvPr id="73737" name="Picture 220" descr="Sun_Maramba.pd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7200" y="3886200"/>
                <a:ext cx="3352800" cy="2511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743" name="Rectangle 223"/>
              <p:cNvSpPr>
                <a:spLocks noChangeArrowheads="1"/>
              </p:cNvSpPr>
              <p:nvPr/>
            </p:nvSpPr>
            <p:spPr bwMode="auto">
              <a:xfrm>
                <a:off x="685800" y="5962650"/>
                <a:ext cx="1295400" cy="304800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744" name="Rectangle 223"/>
              <p:cNvSpPr>
                <a:spLocks noChangeArrowheads="1"/>
              </p:cNvSpPr>
              <p:nvPr/>
            </p:nvSpPr>
            <p:spPr bwMode="auto">
              <a:xfrm>
                <a:off x="2286000" y="5962650"/>
                <a:ext cx="1295400" cy="304800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Down Arrow 20"/>
              <p:cNvSpPr>
                <a:spLocks noChangeArrowheads="1"/>
              </p:cNvSpPr>
              <p:nvPr/>
            </p:nvSpPr>
            <p:spPr bwMode="auto">
              <a:xfrm>
                <a:off x="1066800" y="4343400"/>
                <a:ext cx="609600" cy="1828800"/>
              </a:xfrm>
              <a:prstGeom prst="downArrow">
                <a:avLst>
                  <a:gd name="adj1" fmla="val 50000"/>
                  <a:gd name="adj2" fmla="val 39125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 Box 131"/>
            <p:cNvSpPr txBox="1">
              <a:spLocks noChangeArrowheads="1"/>
            </p:cNvSpPr>
            <p:nvPr/>
          </p:nvSpPr>
          <p:spPr bwMode="auto">
            <a:xfrm>
              <a:off x="457200" y="4660900"/>
              <a:ext cx="3200400" cy="120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91440" rIns="0" bIns="0">
              <a:prstTxWarp prst="textNoShape">
                <a:avLst/>
              </a:prstTxWarp>
            </a:bodyPr>
            <a:lstStyle/>
            <a:p>
              <a:pPr>
                <a:buFontTx/>
                <a:buChar char="•"/>
              </a:pPr>
              <a:r>
                <a:rPr lang="en-US" sz="1800" dirty="0" smtClean="0"/>
                <a:t> Ensures that the data is co-located on same socket as the threads processing it</a:t>
              </a:r>
              <a:endParaRPr lang="en-US" sz="1800" i="1" dirty="0"/>
            </a:p>
          </p:txBody>
        </p:sp>
      </p:grpSp>
      <p:sp>
        <p:nvSpPr>
          <p:cNvPr id="53" name="Text Box 214"/>
          <p:cNvSpPr txBox="1">
            <a:spLocks noChangeArrowheads="1"/>
          </p:cNvSpPr>
          <p:nvPr/>
        </p:nvSpPr>
        <p:spPr bwMode="auto">
          <a:xfrm>
            <a:off x="533400" y="2943761"/>
            <a:ext cx="3124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Poor Data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Placement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105400" y="1940261"/>
            <a:ext cx="3200400" cy="3914439"/>
            <a:chOff x="5105400" y="1940261"/>
            <a:chExt cx="3200400" cy="3914439"/>
          </a:xfrm>
        </p:grpSpPr>
        <p:grpSp>
          <p:nvGrpSpPr>
            <p:cNvPr id="30" name="Group 34"/>
            <p:cNvGrpSpPr>
              <a:grpSpLocks/>
            </p:cNvGrpSpPr>
            <p:nvPr/>
          </p:nvGrpSpPr>
          <p:grpSpPr bwMode="auto">
            <a:xfrm>
              <a:off x="5105400" y="1940261"/>
              <a:ext cx="2815828" cy="2312964"/>
              <a:chOff x="2819400" y="3054096"/>
              <a:chExt cx="3810046" cy="3129821"/>
            </a:xfrm>
          </p:grpSpPr>
          <p:sp>
            <p:nvSpPr>
              <p:cNvPr id="31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2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3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6" y="4485784"/>
                <a:ext cx="2672367" cy="723900"/>
              </a:xfrm>
              <a:prstGeom prst="parallelogram">
                <a:avLst>
                  <a:gd name="adj" fmla="val 8000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cxnSp>
            <p:nvCxnSpPr>
              <p:cNvPr id="35" name="Straight Connector 71"/>
              <p:cNvCxnSpPr>
                <a:cxnSpLocks noChangeShapeType="1"/>
                <a:stCxn id="31" idx="1"/>
                <a:endCxn id="33" idx="1"/>
              </p:cNvCxnSpPr>
              <p:nvPr/>
            </p:nvCxnSpPr>
            <p:spPr bwMode="auto">
              <a:xfrm rot="10800000" flipH="1" flipV="1">
                <a:off x="2819400" y="5127570"/>
                <a:ext cx="2171700" cy="9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36" name="Straight Connector 7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819401" y="5640925"/>
                <a:ext cx="2171700" cy="9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37" name="Straight Connector 73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819401" y="4650457"/>
                <a:ext cx="2171700" cy="9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</p:cxnSp>
          <p:sp>
            <p:nvSpPr>
              <p:cNvPr id="38" name="Text Box 39"/>
              <p:cNvSpPr txBox="1">
                <a:spLocks noChangeArrowheads="1"/>
              </p:cNvSpPr>
              <p:nvPr/>
            </p:nvSpPr>
            <p:spPr bwMode="auto">
              <a:xfrm>
                <a:off x="3352807" y="4190830"/>
                <a:ext cx="1136665" cy="37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/>
                  <a:t>Thread 0</a:t>
                </a:r>
              </a:p>
            </p:txBody>
          </p:sp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3352807" y="4724267"/>
                <a:ext cx="1136665" cy="37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/>
                  <a:t>Thread 1</a:t>
                </a:r>
              </a:p>
            </p:txBody>
          </p:sp>
          <p:sp>
            <p:nvSpPr>
              <p:cNvPr id="40" name="Text Box 39"/>
              <p:cNvSpPr txBox="1">
                <a:spLocks noChangeArrowheads="1"/>
              </p:cNvSpPr>
              <p:nvPr/>
            </p:nvSpPr>
            <p:spPr bwMode="auto">
              <a:xfrm>
                <a:off x="3352807" y="5714939"/>
                <a:ext cx="1149365" cy="37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 dirty="0"/>
                  <a:t>Thread </a:t>
                </a:r>
                <a:r>
                  <a:rPr lang="en-US" sz="1200" b="1" dirty="0" err="1"/>
                  <a:t>n</a:t>
                </a:r>
                <a:endParaRPr lang="en-US" sz="1200" b="1" dirty="0"/>
              </a:p>
            </p:txBody>
          </p:sp>
          <p:sp>
            <p:nvSpPr>
              <p:cNvPr id="41" name="Text Box 39"/>
              <p:cNvSpPr txBox="1">
                <a:spLocks noChangeArrowheads="1"/>
              </p:cNvSpPr>
              <p:nvPr/>
            </p:nvSpPr>
            <p:spPr bwMode="auto">
              <a:xfrm rot="5400000">
                <a:off x="3799680" y="5062853"/>
                <a:ext cx="412780" cy="624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/>
                  <a:t>…</a:t>
                </a:r>
              </a:p>
            </p:txBody>
          </p:sp>
          <p:sp>
            <p:nvSpPr>
              <p:cNvPr id="42" name="Parallelogram 25"/>
              <p:cNvSpPr>
                <a:spLocks noChangeArrowheads="1"/>
              </p:cNvSpPr>
              <p:nvPr/>
            </p:nvSpPr>
            <p:spPr bwMode="auto">
              <a:xfrm>
                <a:off x="3520440" y="3054096"/>
                <a:ext cx="2752344" cy="457200"/>
              </a:xfrm>
              <a:prstGeom prst="parallelogram">
                <a:avLst>
                  <a:gd name="adj" fmla="val 124079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3" name="Parallelogram 26"/>
              <p:cNvSpPr>
                <a:spLocks noChangeArrowheads="1"/>
              </p:cNvSpPr>
              <p:nvPr/>
            </p:nvSpPr>
            <p:spPr bwMode="auto">
              <a:xfrm rot="16200000" flipH="1">
                <a:off x="4718304" y="4052316"/>
                <a:ext cx="2542032" cy="548640"/>
              </a:xfrm>
              <a:prstGeom prst="parallelogram">
                <a:avLst>
                  <a:gd name="adj" fmla="val 81212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cxnSp>
            <p:nvCxnSpPr>
              <p:cNvPr id="44" name="Straight Connector 74"/>
              <p:cNvCxnSpPr>
                <a:cxnSpLocks noChangeShapeType="1"/>
              </p:cNvCxnSpPr>
              <p:nvPr/>
            </p:nvCxnSpPr>
            <p:spPr bwMode="auto">
              <a:xfrm flipV="1">
                <a:off x="4992624" y="3657600"/>
                <a:ext cx="1255776" cy="10025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45" name="Straight Connector 82"/>
              <p:cNvCxnSpPr>
                <a:cxnSpLocks noChangeShapeType="1"/>
              </p:cNvCxnSpPr>
              <p:nvPr/>
            </p:nvCxnSpPr>
            <p:spPr bwMode="auto">
              <a:xfrm flipV="1">
                <a:off x="4992624" y="4114800"/>
                <a:ext cx="1255776" cy="10207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46" name="Straight Connector 83"/>
              <p:cNvCxnSpPr>
                <a:cxnSpLocks noChangeShapeType="1"/>
              </p:cNvCxnSpPr>
              <p:nvPr/>
            </p:nvCxnSpPr>
            <p:spPr bwMode="auto">
              <a:xfrm flipV="1">
                <a:off x="4992624" y="4648200"/>
                <a:ext cx="1255776" cy="1002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47" name="Straight Arrow Connector 32"/>
              <p:cNvCxnSpPr>
                <a:cxnSpLocks noChangeShapeType="1"/>
              </p:cNvCxnSpPr>
              <p:nvPr/>
            </p:nvCxnSpPr>
            <p:spPr bwMode="auto">
              <a:xfrm flipV="1">
                <a:off x="5715000" y="5212080"/>
                <a:ext cx="609600" cy="493776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</p:cxnSp>
          <p:sp>
            <p:nvSpPr>
              <p:cNvPr id="48" name="Text Box 39"/>
              <p:cNvSpPr txBox="1">
                <a:spLocks noChangeArrowheads="1"/>
              </p:cNvSpPr>
              <p:nvPr/>
            </p:nvSpPr>
            <p:spPr bwMode="auto">
              <a:xfrm rot="19235054">
                <a:off x="5556283" y="5406073"/>
                <a:ext cx="1073163" cy="37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/>
                  <a:t>padding</a:t>
                </a:r>
              </a:p>
            </p:txBody>
          </p:sp>
        </p:grpSp>
        <p:sp>
          <p:nvSpPr>
            <p:cNvPr id="50" name="Text Box 214"/>
            <p:cNvSpPr txBox="1">
              <a:spLocks noChangeArrowheads="1"/>
            </p:cNvSpPr>
            <p:nvPr/>
          </p:nvSpPr>
          <p:spPr bwMode="auto">
            <a:xfrm>
              <a:off x="5105400" y="4262735"/>
              <a:ext cx="22883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Array Padding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57" name="Text Box 131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124200" cy="120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91440" rIns="0" bIns="0">
              <a:prstTxWarp prst="textNoShape">
                <a:avLst/>
              </a:prstTxWarp>
            </a:bodyPr>
            <a:lstStyle/>
            <a:p>
              <a:pPr>
                <a:buFontTx/>
                <a:buChar char="•"/>
              </a:pPr>
              <a:r>
                <a:rPr lang="en-US" sz="1800" dirty="0" smtClean="0"/>
                <a:t> Alters the data placement so as to minimize conflict misses</a:t>
              </a:r>
            </a:p>
            <a:p>
              <a:pPr>
                <a:buFontTx/>
                <a:buChar char="•"/>
              </a:pPr>
              <a:r>
                <a:rPr lang="en-US" sz="1800" dirty="0" smtClean="0"/>
                <a:t> Tunable parameter</a:t>
              </a:r>
              <a:endParaRPr lang="en-US" sz="1800" dirty="0"/>
            </a:p>
          </p:txBody>
        </p:sp>
      </p:grpSp>
      <p:sp>
        <p:nvSpPr>
          <p:cNvPr id="54" name="Text Box 214"/>
          <p:cNvSpPr txBox="1">
            <a:spLocks noChangeArrowheads="1"/>
          </p:cNvSpPr>
          <p:nvPr/>
        </p:nvSpPr>
        <p:spPr bwMode="auto">
          <a:xfrm>
            <a:off x="4876800" y="2943761"/>
            <a:ext cx="3124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Conflict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Misses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Optimizations</a:t>
            </a:r>
          </a:p>
        </p:txBody>
      </p:sp>
      <p:sp>
        <p:nvSpPr>
          <p:cNvPr id="92166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61D0E44-A526-4846-A4CB-FBF774A8E0BC}" type="slidenum">
              <a:rPr lang="en-US"/>
              <a:pPr algn="r"/>
              <a:t>21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374650" y="1981200"/>
            <a:ext cx="3435350" cy="3822700"/>
            <a:chOff x="374650" y="2197100"/>
            <a:chExt cx="3435350" cy="3822700"/>
          </a:xfrm>
        </p:grpSpPr>
        <p:sp>
          <p:nvSpPr>
            <p:cNvPr id="35" name="Text Box 210"/>
            <p:cNvSpPr txBox="1">
              <a:spLocks noChangeArrowheads="1"/>
            </p:cNvSpPr>
            <p:nvPr/>
          </p:nvSpPr>
          <p:spPr bwMode="auto">
            <a:xfrm>
              <a:off x="374650" y="4433888"/>
              <a:ext cx="32630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Software </a:t>
              </a:r>
              <a:r>
                <a:rPr lang="en-US" b="1" dirty="0" err="1">
                  <a:solidFill>
                    <a:srgbClr val="008000"/>
                  </a:solidFill>
                </a:rPr>
                <a:t>Prefetching</a:t>
              </a:r>
              <a:endParaRPr lang="en-US" dirty="0"/>
            </a:p>
          </p:txBody>
        </p:sp>
        <p:grpSp>
          <p:nvGrpSpPr>
            <p:cNvPr id="36" name="Group 244"/>
            <p:cNvGrpSpPr>
              <a:grpSpLocks/>
            </p:cNvGrpSpPr>
            <p:nvPr/>
          </p:nvGrpSpPr>
          <p:grpSpPr bwMode="auto">
            <a:xfrm>
              <a:off x="568325" y="2197100"/>
              <a:ext cx="2981325" cy="2316163"/>
              <a:chOff x="3408" y="720"/>
              <a:chExt cx="1878" cy="1459"/>
            </a:xfrm>
          </p:grpSpPr>
          <p:sp>
            <p:nvSpPr>
              <p:cNvPr id="37" name="Text Box 219"/>
              <p:cNvSpPr txBox="1">
                <a:spLocks noChangeArrowheads="1"/>
              </p:cNvSpPr>
              <p:nvPr/>
            </p:nvSpPr>
            <p:spPr bwMode="auto">
              <a:xfrm rot="-5400000">
                <a:off x="3686" y="1162"/>
                <a:ext cx="30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r>
                  <a:rPr lang="en-US"/>
                  <a:t>…</a:t>
                </a:r>
              </a:p>
            </p:txBody>
          </p:sp>
          <p:sp>
            <p:nvSpPr>
              <p:cNvPr id="38" name="Rectangle 217"/>
              <p:cNvSpPr>
                <a:spLocks noChangeArrowheads="1"/>
              </p:cNvSpPr>
              <p:nvPr/>
            </p:nvSpPr>
            <p:spPr bwMode="auto">
              <a:xfrm>
                <a:off x="3504" y="720"/>
                <a:ext cx="720" cy="14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b="1"/>
                  <a:t>A[i-1]</a:t>
                </a:r>
              </a:p>
            </p:txBody>
          </p:sp>
          <p:sp>
            <p:nvSpPr>
              <p:cNvPr id="39" name="Rectangle 226"/>
              <p:cNvSpPr>
                <a:spLocks noChangeArrowheads="1"/>
              </p:cNvSpPr>
              <p:nvPr/>
            </p:nvSpPr>
            <p:spPr bwMode="auto">
              <a:xfrm>
                <a:off x="3504" y="864"/>
                <a:ext cx="720" cy="14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b="1"/>
                  <a:t>A[i]</a:t>
                </a:r>
              </a:p>
            </p:txBody>
          </p:sp>
          <p:sp>
            <p:nvSpPr>
              <p:cNvPr id="40" name="Rectangle 227"/>
              <p:cNvSpPr>
                <a:spLocks noChangeArrowheads="1"/>
              </p:cNvSpPr>
              <p:nvPr/>
            </p:nvSpPr>
            <p:spPr bwMode="auto">
              <a:xfrm>
                <a:off x="3504" y="1008"/>
                <a:ext cx="720" cy="14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b="1"/>
                  <a:t>A[i+1]</a:t>
                </a:r>
              </a:p>
            </p:txBody>
          </p:sp>
          <p:sp>
            <p:nvSpPr>
              <p:cNvPr id="41" name="Rectangle 228"/>
              <p:cNvSpPr>
                <a:spLocks noChangeArrowheads="1"/>
              </p:cNvSpPr>
              <p:nvPr/>
            </p:nvSpPr>
            <p:spPr bwMode="auto">
              <a:xfrm>
                <a:off x="3504" y="1440"/>
                <a:ext cx="720" cy="14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b="1"/>
                  <a:t>A[i+dist-1]</a:t>
                </a:r>
              </a:p>
            </p:txBody>
          </p:sp>
          <p:sp>
            <p:nvSpPr>
              <p:cNvPr id="42" name="Rectangle 229"/>
              <p:cNvSpPr>
                <a:spLocks noChangeArrowheads="1"/>
              </p:cNvSpPr>
              <p:nvPr/>
            </p:nvSpPr>
            <p:spPr bwMode="auto">
              <a:xfrm>
                <a:off x="3504" y="1584"/>
                <a:ext cx="720" cy="14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b="1"/>
                  <a:t>A[i+dist]</a:t>
                </a:r>
              </a:p>
            </p:txBody>
          </p:sp>
          <p:sp>
            <p:nvSpPr>
              <p:cNvPr id="43" name="Rectangle 230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720" cy="14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 b="1"/>
                  <a:t>A[i+dist+1]</a:t>
                </a:r>
              </a:p>
            </p:txBody>
          </p:sp>
          <p:sp>
            <p:nvSpPr>
              <p:cNvPr id="44" name="Text Box 231"/>
              <p:cNvSpPr txBox="1">
                <a:spLocks noChangeArrowheads="1"/>
              </p:cNvSpPr>
              <p:nvPr/>
            </p:nvSpPr>
            <p:spPr bwMode="auto">
              <a:xfrm rot="-5400000">
                <a:off x="3686" y="1882"/>
                <a:ext cx="30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r>
                  <a:rPr lang="en-US"/>
                  <a:t>…</a:t>
                </a:r>
              </a:p>
            </p:txBody>
          </p:sp>
          <p:grpSp>
            <p:nvGrpSpPr>
              <p:cNvPr id="45" name="Group 235"/>
              <p:cNvGrpSpPr>
                <a:grpSpLocks/>
              </p:cNvGrpSpPr>
              <p:nvPr/>
            </p:nvGrpSpPr>
            <p:grpSpPr bwMode="auto">
              <a:xfrm>
                <a:off x="4224" y="844"/>
                <a:ext cx="1027" cy="212"/>
                <a:chOff x="4224" y="844"/>
                <a:chExt cx="1027" cy="212"/>
              </a:xfrm>
            </p:grpSpPr>
            <p:sp>
              <p:nvSpPr>
                <p:cNvPr id="50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4224" y="95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4502" y="844"/>
                  <a:ext cx="74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dirty="0"/>
                    <a:t>Processing</a:t>
                  </a:r>
                </a:p>
              </p:txBody>
            </p:sp>
          </p:grpSp>
          <p:grpSp>
            <p:nvGrpSpPr>
              <p:cNvPr id="46" name="Group 239"/>
              <p:cNvGrpSpPr>
                <a:grpSpLocks/>
              </p:cNvGrpSpPr>
              <p:nvPr/>
            </p:nvGrpSpPr>
            <p:grpSpPr bwMode="auto">
              <a:xfrm>
                <a:off x="4224" y="1488"/>
                <a:ext cx="1062" cy="366"/>
                <a:chOff x="4224" y="1488"/>
                <a:chExt cx="1062" cy="366"/>
              </a:xfrm>
            </p:grpSpPr>
            <p:sp>
              <p:nvSpPr>
                <p:cNvPr id="48" name="Line 237"/>
                <p:cNvSpPr>
                  <a:spLocks noChangeShapeType="1"/>
                </p:cNvSpPr>
                <p:nvPr/>
              </p:nvSpPr>
              <p:spPr bwMode="auto">
                <a:xfrm flipH="1">
                  <a:off x="4224" y="1670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Text Box 238"/>
                <p:cNvSpPr txBox="1">
                  <a:spLocks noChangeArrowheads="1"/>
                </p:cNvSpPr>
                <p:nvPr/>
              </p:nvSpPr>
              <p:spPr bwMode="auto">
                <a:xfrm>
                  <a:off x="4502" y="1488"/>
                  <a:ext cx="784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600"/>
                    <a:t>Retrieving</a:t>
                  </a:r>
                </a:p>
                <a:p>
                  <a:pPr algn="ctr"/>
                  <a:r>
                    <a:rPr lang="en-US" sz="1600"/>
                    <a:t>from DRAM</a:t>
                  </a:r>
                </a:p>
              </p:txBody>
            </p:sp>
          </p:grpSp>
          <p:sp>
            <p:nvSpPr>
              <p:cNvPr id="47" name="Line 242"/>
              <p:cNvSpPr>
                <a:spLocks noChangeShapeType="1"/>
              </p:cNvSpPr>
              <p:nvPr/>
            </p:nvSpPr>
            <p:spPr bwMode="auto">
              <a:xfrm>
                <a:off x="3408" y="720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4" name="Text Box 131"/>
            <p:cNvSpPr txBox="1">
              <a:spLocks noChangeArrowheads="1"/>
            </p:cNvSpPr>
            <p:nvPr/>
          </p:nvSpPr>
          <p:spPr bwMode="auto">
            <a:xfrm>
              <a:off x="457200" y="4813300"/>
              <a:ext cx="3352800" cy="120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91440" rIns="0" bIns="0">
              <a:prstTxWarp prst="textNoShape">
                <a:avLst/>
              </a:prstTxWarp>
            </a:bodyPr>
            <a:lstStyle/>
            <a:p>
              <a:pPr>
                <a:buFontTx/>
                <a:buChar char="•"/>
              </a:pPr>
              <a:r>
                <a:rPr lang="en-US" sz="1800" dirty="0" smtClean="0"/>
                <a:t> Helps mask memory latency by adjusting look-ahead distance</a:t>
              </a:r>
            </a:p>
            <a:p>
              <a:pPr>
                <a:buFontTx/>
                <a:buChar char="•"/>
              </a:pPr>
              <a:r>
                <a:rPr lang="en-US" sz="1800" dirty="0" smtClean="0"/>
                <a:t> Can also tune number of software </a:t>
              </a:r>
              <a:r>
                <a:rPr lang="en-US" sz="1800" dirty="0" err="1" smtClean="0"/>
                <a:t>prefetch</a:t>
              </a:r>
              <a:r>
                <a:rPr lang="en-US" sz="1800" dirty="0" smtClean="0"/>
                <a:t> requests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648200" y="1743693"/>
            <a:ext cx="3886200" cy="4352307"/>
            <a:chOff x="4648200" y="1743693"/>
            <a:chExt cx="3886200" cy="4352307"/>
          </a:xfrm>
        </p:grpSpPr>
        <p:grpSp>
          <p:nvGrpSpPr>
            <p:cNvPr id="32" name="Group 31"/>
            <p:cNvGrpSpPr/>
            <p:nvPr/>
          </p:nvGrpSpPr>
          <p:grpSpPr>
            <a:xfrm>
              <a:off x="4648200" y="1743693"/>
              <a:ext cx="3886200" cy="2523507"/>
              <a:chOff x="1676400" y="2895600"/>
              <a:chExt cx="3886200" cy="2523507"/>
            </a:xfrm>
          </p:grpSpPr>
          <p:sp>
            <p:nvSpPr>
              <p:cNvPr id="4" name="Rounded Rectangle 3"/>
              <p:cNvSpPr/>
              <p:nvPr/>
            </p:nvSpPr>
            <p:spPr bwMode="auto">
              <a:xfrm>
                <a:off x="3931784" y="2895600"/>
                <a:ext cx="1630816" cy="252350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400"/>
              </a:p>
            </p:txBody>
          </p:sp>
          <p:grpSp>
            <p:nvGrpSpPr>
              <p:cNvPr id="92168" name="Group 21"/>
              <p:cNvGrpSpPr>
                <a:grpSpLocks/>
              </p:cNvGrpSpPr>
              <p:nvPr/>
            </p:nvGrpSpPr>
            <p:grpSpPr bwMode="auto">
              <a:xfrm>
                <a:off x="4171244" y="4344279"/>
                <a:ext cx="1199444" cy="1031387"/>
                <a:chOff x="1219200" y="4343400"/>
                <a:chExt cx="2209800" cy="1910367"/>
              </a:xfrm>
            </p:grpSpPr>
            <p:sp>
              <p:nvSpPr>
                <p:cNvPr id="92184" name="Rectangle 6"/>
                <p:cNvSpPr>
                  <a:spLocks noChangeArrowheads="1"/>
                </p:cNvSpPr>
                <p:nvPr/>
              </p:nvSpPr>
              <p:spPr bwMode="auto">
                <a:xfrm>
                  <a:off x="1219200" y="4744535"/>
                  <a:ext cx="1657350" cy="15081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92185" name="AutoShape 7"/>
                <p:cNvSpPr>
                  <a:spLocks noChangeArrowheads="1"/>
                </p:cNvSpPr>
                <p:nvPr/>
              </p:nvSpPr>
              <p:spPr bwMode="auto">
                <a:xfrm>
                  <a:off x="1219200" y="4343400"/>
                  <a:ext cx="2209800" cy="402183"/>
                </a:xfrm>
                <a:prstGeom prst="parallelogram">
                  <a:avLst>
                    <a:gd name="adj" fmla="val 1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92186" name="AutoShape 8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197591" y="5022359"/>
                  <a:ext cx="1910367" cy="552450"/>
                </a:xfrm>
                <a:prstGeom prst="parallelogram">
                  <a:avLst>
                    <a:gd name="adj" fmla="val 7999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9218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572268" y="5037163"/>
                  <a:ext cx="1197167" cy="969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b="1"/>
                    <a:t>Write</a:t>
                  </a:r>
                </a:p>
                <a:p>
                  <a:r>
                    <a:rPr lang="en-US" sz="1400" b="1"/>
                    <a:t>Array</a:t>
                  </a:r>
                </a:p>
              </p:txBody>
            </p:sp>
          </p:grpSp>
          <p:sp>
            <p:nvSpPr>
              <p:cNvPr id="92169" name="TextBox 26"/>
              <p:cNvSpPr txBox="1">
                <a:spLocks noChangeArrowheads="1"/>
              </p:cNvSpPr>
              <p:nvPr/>
            </p:nvSpPr>
            <p:spPr bwMode="auto">
              <a:xfrm>
                <a:off x="4411250" y="2941865"/>
                <a:ext cx="72761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/>
                  <a:t>DRAM</a:t>
                </a:r>
              </a:p>
            </p:txBody>
          </p:sp>
          <p:grpSp>
            <p:nvGrpSpPr>
              <p:cNvPr id="92170" name="Group 27"/>
              <p:cNvGrpSpPr>
                <a:grpSpLocks/>
              </p:cNvGrpSpPr>
              <p:nvPr/>
            </p:nvGrpSpPr>
            <p:grpSpPr bwMode="auto">
              <a:xfrm>
                <a:off x="4171244" y="3269452"/>
                <a:ext cx="1199444" cy="1031387"/>
                <a:chOff x="1219200" y="4343400"/>
                <a:chExt cx="2209800" cy="1910367"/>
              </a:xfrm>
            </p:grpSpPr>
            <p:sp>
              <p:nvSpPr>
                <p:cNvPr id="92180" name="Rectangle 6"/>
                <p:cNvSpPr>
                  <a:spLocks noChangeArrowheads="1"/>
                </p:cNvSpPr>
                <p:nvPr/>
              </p:nvSpPr>
              <p:spPr bwMode="auto">
                <a:xfrm>
                  <a:off x="1219200" y="4744535"/>
                  <a:ext cx="1657350" cy="15081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92181" name="AutoShape 7"/>
                <p:cNvSpPr>
                  <a:spLocks noChangeArrowheads="1"/>
                </p:cNvSpPr>
                <p:nvPr/>
              </p:nvSpPr>
              <p:spPr bwMode="auto">
                <a:xfrm>
                  <a:off x="1219200" y="4343400"/>
                  <a:ext cx="2209800" cy="402183"/>
                </a:xfrm>
                <a:prstGeom prst="parallelogram">
                  <a:avLst>
                    <a:gd name="adj" fmla="val 1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92182" name="AutoShape 8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2197591" y="5022359"/>
                  <a:ext cx="1910367" cy="552450"/>
                </a:xfrm>
                <a:prstGeom prst="parallelogram">
                  <a:avLst>
                    <a:gd name="adj" fmla="val 7999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9218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485094" y="5035646"/>
                  <a:ext cx="1197163" cy="969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b="1"/>
                    <a:t>Read</a:t>
                  </a:r>
                </a:p>
                <a:p>
                  <a:r>
                    <a:rPr lang="en-US" sz="1400" b="1"/>
                    <a:t>Array</a:t>
                  </a:r>
                </a:p>
              </p:txBody>
            </p:sp>
          </p:grpSp>
          <p:sp>
            <p:nvSpPr>
              <p:cNvPr id="92171" name="Rounded Rectangle 32"/>
              <p:cNvSpPr>
                <a:spLocks noChangeArrowheads="1"/>
              </p:cNvSpPr>
              <p:nvPr/>
            </p:nvSpPr>
            <p:spPr bwMode="auto">
              <a:xfrm>
                <a:off x="1676400" y="3970427"/>
                <a:ext cx="719666" cy="467315"/>
              </a:xfrm>
              <a:prstGeom prst="roundRect">
                <a:avLst>
                  <a:gd name="adj" fmla="val 16667"/>
                </a:avLst>
              </a:prstGeom>
              <a:solidFill>
                <a:srgbClr val="E7A2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US" sz="1400" b="1" dirty="0"/>
                  <a:t>Chip</a:t>
                </a:r>
              </a:p>
            </p:txBody>
          </p:sp>
          <p:sp>
            <p:nvSpPr>
              <p:cNvPr id="92172" name="Oval 34"/>
              <p:cNvSpPr>
                <a:spLocks noChangeArrowheads="1"/>
              </p:cNvSpPr>
              <p:nvPr/>
            </p:nvSpPr>
            <p:spPr bwMode="auto">
              <a:xfrm>
                <a:off x="4219222" y="3503111"/>
                <a:ext cx="191911" cy="18692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92173" name="Oval 35"/>
              <p:cNvSpPr>
                <a:spLocks noChangeArrowheads="1"/>
              </p:cNvSpPr>
              <p:nvPr/>
            </p:nvSpPr>
            <p:spPr bwMode="auto">
              <a:xfrm>
                <a:off x="4219222" y="4577938"/>
                <a:ext cx="191911" cy="18692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cxnSp>
            <p:nvCxnSpPr>
              <p:cNvPr id="92174" name="Shape 37"/>
              <p:cNvCxnSpPr>
                <a:cxnSpLocks noChangeShapeType="1"/>
                <a:stCxn id="92172" idx="1"/>
                <a:endCxn id="92171" idx="0"/>
              </p:cNvCxnSpPr>
              <p:nvPr/>
            </p:nvCxnSpPr>
            <p:spPr bwMode="auto">
              <a:xfrm rot="16200000" flipH="1" flipV="1">
                <a:off x="2921810" y="2644909"/>
                <a:ext cx="439941" cy="2211094"/>
              </a:xfrm>
              <a:prstGeom prst="curvedConnector3">
                <a:avLst>
                  <a:gd name="adj1" fmla="val -38088"/>
                </a:avLst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92175" name="TextBox 56"/>
              <p:cNvSpPr txBox="1">
                <a:spLocks noChangeArrowheads="1"/>
              </p:cNvSpPr>
              <p:nvPr/>
            </p:nvSpPr>
            <p:spPr bwMode="auto">
              <a:xfrm>
                <a:off x="2539649" y="3082760"/>
                <a:ext cx="137951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/>
                  <a:t>8 B/point read</a:t>
                </a:r>
              </a:p>
            </p:txBody>
          </p:sp>
          <p:sp>
            <p:nvSpPr>
              <p:cNvPr id="92176" name="TextBox 57"/>
              <p:cNvSpPr txBox="1">
                <a:spLocks noChangeArrowheads="1"/>
              </p:cNvSpPr>
              <p:nvPr/>
            </p:nvSpPr>
            <p:spPr bwMode="auto">
              <a:xfrm>
                <a:off x="2492334" y="4902840"/>
                <a:ext cx="140159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/>
                  <a:t>8 B/point write</a:t>
                </a:r>
              </a:p>
            </p:txBody>
          </p:sp>
          <p:sp>
            <p:nvSpPr>
              <p:cNvPr id="92177" name="TextBox 58"/>
              <p:cNvSpPr txBox="1">
                <a:spLocks noChangeArrowheads="1"/>
              </p:cNvSpPr>
              <p:nvPr/>
            </p:nvSpPr>
            <p:spPr bwMode="auto">
              <a:xfrm>
                <a:off x="2539649" y="3970193"/>
                <a:ext cx="137951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/>
                  <a:t>8 B/point read</a:t>
                </a:r>
              </a:p>
            </p:txBody>
          </p:sp>
          <p:cxnSp>
            <p:nvCxnSpPr>
              <p:cNvPr id="92178" name="Shape 65"/>
              <p:cNvCxnSpPr>
                <a:cxnSpLocks noChangeShapeType="1"/>
                <a:stCxn id="92173" idx="1"/>
                <a:endCxn id="92171" idx="3"/>
              </p:cNvCxnSpPr>
              <p:nvPr/>
            </p:nvCxnSpPr>
            <p:spPr bwMode="auto">
              <a:xfrm rot="16200000" flipV="1">
                <a:off x="3121084" y="3479069"/>
                <a:ext cx="401228" cy="1851260"/>
              </a:xfrm>
              <a:prstGeom prst="curvedConnector2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2179" name="Curved Connector 67"/>
              <p:cNvCxnSpPr>
                <a:cxnSpLocks noChangeShapeType="1"/>
                <a:stCxn id="92171" idx="2"/>
                <a:endCxn id="92173" idx="4"/>
              </p:cNvCxnSpPr>
              <p:nvPr/>
            </p:nvCxnSpPr>
            <p:spPr bwMode="auto">
              <a:xfrm rot="16200000" flipH="1">
                <a:off x="3012145" y="3461832"/>
                <a:ext cx="327121" cy="2278944"/>
              </a:xfrm>
              <a:prstGeom prst="curvedConnector3">
                <a:avLst>
                  <a:gd name="adj1" fmla="val 142856"/>
                </a:avLst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70" name="Multiply 69"/>
              <p:cNvSpPr/>
              <p:nvPr/>
            </p:nvSpPr>
            <p:spPr bwMode="auto">
              <a:xfrm>
                <a:off x="2514600" y="3733800"/>
                <a:ext cx="1524000" cy="838200"/>
              </a:xfrm>
              <a:prstGeom prst="mathMultiply">
                <a:avLst>
                  <a:gd name="adj1" fmla="val 8160"/>
                </a:avLst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6" name="Text Box 210"/>
            <p:cNvSpPr txBox="1">
              <a:spLocks noChangeArrowheads="1"/>
            </p:cNvSpPr>
            <p:nvPr/>
          </p:nvSpPr>
          <p:spPr bwMode="auto">
            <a:xfrm>
              <a:off x="5026292" y="4224528"/>
              <a:ext cx="22889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Cache Bypass</a:t>
              </a:r>
              <a:endParaRPr lang="en-US" dirty="0"/>
            </a:p>
          </p:txBody>
        </p:sp>
        <p:sp>
          <p:nvSpPr>
            <p:cNvPr id="57" name="Text Box 131"/>
            <p:cNvSpPr txBox="1">
              <a:spLocks noChangeArrowheads="1"/>
            </p:cNvSpPr>
            <p:nvPr/>
          </p:nvSpPr>
          <p:spPr bwMode="auto">
            <a:xfrm>
              <a:off x="5105400" y="4584700"/>
              <a:ext cx="342900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91440" rIns="0" bIns="0">
              <a:prstTxWarp prst="textNoShape">
                <a:avLst/>
              </a:prstTxWarp>
            </a:bodyPr>
            <a:lstStyle/>
            <a:p>
              <a:pPr>
                <a:buFontTx/>
                <a:buChar char="•"/>
              </a:pPr>
              <a:r>
                <a:rPr lang="en-US" sz="1800" dirty="0" smtClean="0"/>
                <a:t> Eliminates cache line fills on a write miss</a:t>
              </a:r>
            </a:p>
            <a:p>
              <a:pPr>
                <a:buFontTx/>
                <a:buChar char="•"/>
              </a:pPr>
              <a:r>
                <a:rPr lang="en-US" sz="1800" dirty="0" smtClean="0"/>
                <a:t> Reduces memory traffic by 50% on write misses!</a:t>
              </a:r>
            </a:p>
            <a:p>
              <a:pPr>
                <a:buFontTx/>
                <a:buChar char="•"/>
              </a:pPr>
              <a:r>
                <a:rPr lang="en-US" sz="1800" dirty="0" smtClean="0"/>
                <a:t> Only available on x86 machines</a:t>
              </a:r>
            </a:p>
          </p:txBody>
        </p:sp>
      </p:grpSp>
      <p:sp>
        <p:nvSpPr>
          <p:cNvPr id="53" name="Text Box 214"/>
          <p:cNvSpPr txBox="1">
            <a:spLocks noChangeArrowheads="1"/>
          </p:cNvSpPr>
          <p:nvPr/>
        </p:nvSpPr>
        <p:spPr bwMode="auto">
          <a:xfrm>
            <a:off x="381000" y="2895600"/>
            <a:ext cx="3352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Low Memory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Bandwidth</a:t>
            </a:r>
          </a:p>
        </p:txBody>
      </p:sp>
      <p:sp>
        <p:nvSpPr>
          <p:cNvPr id="59" name="Text Box 214"/>
          <p:cNvSpPr txBox="1">
            <a:spLocks noChangeArrowheads="1"/>
          </p:cNvSpPr>
          <p:nvPr/>
        </p:nvSpPr>
        <p:spPr bwMode="auto">
          <a:xfrm>
            <a:off x="5029200" y="2556808"/>
            <a:ext cx="335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Unneeded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Write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Allocation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In-Core Optimizations</a:t>
            </a:r>
          </a:p>
        </p:txBody>
      </p:sp>
      <p:sp>
        <p:nvSpPr>
          <p:cNvPr id="92166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61D0E44-A526-4846-A4CB-FBF774A8E0BC}" type="slidenum">
              <a:rPr lang="en-US"/>
              <a:pPr algn="r"/>
              <a:t>22</a:t>
            </a:fld>
            <a:endParaRPr lang="en-US"/>
          </a:p>
        </p:txBody>
      </p:sp>
      <p:grpSp>
        <p:nvGrpSpPr>
          <p:cNvPr id="52" name="Group 143"/>
          <p:cNvGrpSpPr>
            <a:grpSpLocks/>
          </p:cNvGrpSpPr>
          <p:nvPr/>
        </p:nvGrpSpPr>
        <p:grpSpPr bwMode="auto">
          <a:xfrm>
            <a:off x="3048000" y="1050925"/>
            <a:ext cx="2895600" cy="2403475"/>
            <a:chOff x="6019800" y="1247775"/>
            <a:chExt cx="2895600" cy="2403475"/>
          </a:xfrm>
        </p:grpSpPr>
        <p:sp>
          <p:nvSpPr>
            <p:cNvPr id="55" name="Line 81"/>
            <p:cNvSpPr>
              <a:spLocks noChangeShapeType="1"/>
            </p:cNvSpPr>
            <p:nvPr/>
          </p:nvSpPr>
          <p:spPr bwMode="auto">
            <a:xfrm flipH="1" flipV="1">
              <a:off x="6502400" y="1549400"/>
              <a:ext cx="0" cy="1447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 Box 25"/>
            <p:cNvSpPr txBox="1">
              <a:spLocks noChangeArrowheads="1"/>
            </p:cNvSpPr>
            <p:nvPr/>
          </p:nvSpPr>
          <p:spPr bwMode="auto">
            <a:xfrm>
              <a:off x="6019800" y="3168650"/>
              <a:ext cx="289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Register Blocking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62" name="Line 59"/>
            <p:cNvSpPr>
              <a:spLocks noChangeShapeType="1"/>
            </p:cNvSpPr>
            <p:nvPr/>
          </p:nvSpPr>
          <p:spPr bwMode="auto">
            <a:xfrm flipH="1" flipV="1">
              <a:off x="7708900" y="2152650"/>
              <a:ext cx="482600" cy="241300"/>
            </a:xfrm>
            <a:prstGeom prst="line">
              <a:avLst/>
            </a:prstGeom>
            <a:noFill/>
            <a:ln w="3175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0"/>
            <p:cNvSpPr>
              <a:spLocks noChangeShapeType="1"/>
            </p:cNvSpPr>
            <p:nvPr/>
          </p:nvSpPr>
          <p:spPr bwMode="auto">
            <a:xfrm flipV="1">
              <a:off x="6502400" y="2152650"/>
              <a:ext cx="1206500" cy="241300"/>
            </a:xfrm>
            <a:prstGeom prst="line">
              <a:avLst/>
            </a:prstGeom>
            <a:noFill/>
            <a:ln w="3175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1"/>
            <p:cNvSpPr>
              <a:spLocks noChangeShapeType="1"/>
            </p:cNvSpPr>
            <p:nvPr/>
          </p:nvSpPr>
          <p:spPr bwMode="auto">
            <a:xfrm flipV="1">
              <a:off x="6502400" y="1308100"/>
              <a:ext cx="12065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2"/>
            <p:cNvSpPr>
              <a:spLocks noChangeShapeType="1"/>
            </p:cNvSpPr>
            <p:nvPr/>
          </p:nvSpPr>
          <p:spPr bwMode="auto">
            <a:xfrm flipH="1" flipV="1">
              <a:off x="7708900" y="1308100"/>
              <a:ext cx="4826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3"/>
            <p:cNvSpPr>
              <a:spLocks noChangeShapeType="1"/>
            </p:cNvSpPr>
            <p:nvPr/>
          </p:nvSpPr>
          <p:spPr bwMode="auto">
            <a:xfrm flipH="1" flipV="1">
              <a:off x="7708900" y="1308100"/>
              <a:ext cx="0" cy="1447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4"/>
            <p:cNvSpPr>
              <a:spLocks noChangeShapeType="1"/>
            </p:cNvSpPr>
            <p:nvPr/>
          </p:nvSpPr>
          <p:spPr bwMode="auto">
            <a:xfrm flipV="1">
              <a:off x="6502400" y="2755900"/>
              <a:ext cx="12065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5"/>
            <p:cNvSpPr>
              <a:spLocks noChangeShapeType="1"/>
            </p:cNvSpPr>
            <p:nvPr/>
          </p:nvSpPr>
          <p:spPr bwMode="auto">
            <a:xfrm flipH="1" flipV="1">
              <a:off x="7708900" y="2755900"/>
              <a:ext cx="4826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 flipV="1">
              <a:off x="6985000" y="1549400"/>
              <a:ext cx="12065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H="1" flipV="1">
              <a:off x="6502400" y="1549400"/>
              <a:ext cx="4826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7467600" y="2297113"/>
              <a:ext cx="95250" cy="192088"/>
            </a:xfrm>
            <a:custGeom>
              <a:avLst/>
              <a:gdLst>
                <a:gd name="T0" fmla="*/ 0 w 384"/>
                <a:gd name="T1" fmla="*/ 2147483647 h 768"/>
                <a:gd name="T2" fmla="*/ 0 w 384"/>
                <a:gd name="T3" fmla="*/ 0 h 768"/>
                <a:gd name="T4" fmla="*/ 2147483647 w 384"/>
                <a:gd name="T5" fmla="*/ 2147483647 h 768"/>
                <a:gd name="T6" fmla="*/ 2147483647 w 384"/>
                <a:gd name="T7" fmla="*/ 2147483647 h 768"/>
                <a:gd name="T8" fmla="*/ 0 w 384"/>
                <a:gd name="T9" fmla="*/ 2147483647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768"/>
                <a:gd name="T17" fmla="*/ 384 w 384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768">
                  <a:moveTo>
                    <a:pt x="0" y="576"/>
                  </a:moveTo>
                  <a:lnTo>
                    <a:pt x="0" y="0"/>
                  </a:lnTo>
                  <a:lnTo>
                    <a:pt x="384" y="192"/>
                  </a:lnTo>
                  <a:lnTo>
                    <a:pt x="384" y="768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FF66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7467600" y="2273300"/>
              <a:ext cx="215900" cy="71438"/>
            </a:xfrm>
            <a:custGeom>
              <a:avLst/>
              <a:gdLst>
                <a:gd name="T0" fmla="*/ 0 w 864"/>
                <a:gd name="T1" fmla="*/ 2147483647 h 288"/>
                <a:gd name="T2" fmla="*/ 2147483647 w 864"/>
                <a:gd name="T3" fmla="*/ 0 h 288"/>
                <a:gd name="T4" fmla="*/ 2147483647 w 864"/>
                <a:gd name="T5" fmla="*/ 2147483647 h 288"/>
                <a:gd name="T6" fmla="*/ 2147483647 w 864"/>
                <a:gd name="T7" fmla="*/ 2147483647 h 288"/>
                <a:gd name="T8" fmla="*/ 0 w 864"/>
                <a:gd name="T9" fmla="*/ 214748364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288"/>
                <a:gd name="T17" fmla="*/ 864 w 8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288">
                  <a:moveTo>
                    <a:pt x="0" y="96"/>
                  </a:moveTo>
                  <a:lnTo>
                    <a:pt x="480" y="0"/>
                  </a:lnTo>
                  <a:lnTo>
                    <a:pt x="864" y="192"/>
                  </a:lnTo>
                  <a:lnTo>
                    <a:pt x="384" y="28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C8C8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7562850" y="2320925"/>
              <a:ext cx="120650" cy="168275"/>
            </a:xfrm>
            <a:custGeom>
              <a:avLst/>
              <a:gdLst>
                <a:gd name="T0" fmla="*/ 0 w 480"/>
                <a:gd name="T1" fmla="*/ 2147483647 h 672"/>
                <a:gd name="T2" fmla="*/ 0 w 480"/>
                <a:gd name="T3" fmla="*/ 2147483647 h 672"/>
                <a:gd name="T4" fmla="*/ 2147483647 w 480"/>
                <a:gd name="T5" fmla="*/ 0 h 672"/>
                <a:gd name="T6" fmla="*/ 2147483647 w 480"/>
                <a:gd name="T7" fmla="*/ 2147483647 h 672"/>
                <a:gd name="T8" fmla="*/ 0 w 480"/>
                <a:gd name="T9" fmla="*/ 2147483647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672"/>
                <a:gd name="T17" fmla="*/ 480 w 480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672">
                  <a:moveTo>
                    <a:pt x="0" y="672"/>
                  </a:moveTo>
                  <a:lnTo>
                    <a:pt x="0" y="96"/>
                  </a:lnTo>
                  <a:lnTo>
                    <a:pt x="480" y="0"/>
                  </a:lnTo>
                  <a:lnTo>
                    <a:pt x="480" y="576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Line 71"/>
            <p:cNvSpPr>
              <a:spLocks noChangeShapeType="1"/>
            </p:cNvSpPr>
            <p:nvPr/>
          </p:nvSpPr>
          <p:spPr bwMode="auto">
            <a:xfrm flipV="1">
              <a:off x="6985000" y="2997200"/>
              <a:ext cx="12065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 flipH="1" flipV="1">
              <a:off x="6502400" y="2997200"/>
              <a:ext cx="482600" cy="2413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>
              <a:off x="8312150" y="1549400"/>
              <a:ext cx="0" cy="144780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stealth" w="sm" len="sm"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75"/>
            <p:cNvSpPr>
              <a:spLocks noChangeShapeType="1"/>
            </p:cNvSpPr>
            <p:nvPr/>
          </p:nvSpPr>
          <p:spPr bwMode="auto">
            <a:xfrm flipH="1">
              <a:off x="6442075" y="1247775"/>
              <a:ext cx="1206500" cy="24130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stealth" w="sm" len="sm"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>
              <a:off x="7769225" y="1247775"/>
              <a:ext cx="482600" cy="24130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 type="stealth" w="sm" len="sm"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6502400" y="2032000"/>
              <a:ext cx="1689100" cy="482600"/>
            </a:xfrm>
            <a:custGeom>
              <a:avLst/>
              <a:gdLst>
                <a:gd name="T0" fmla="*/ 0 w 672"/>
                <a:gd name="T1" fmla="*/ 2147483647 h 192"/>
                <a:gd name="T2" fmla="*/ 2147483647 w 672"/>
                <a:gd name="T3" fmla="*/ 2147483647 h 192"/>
                <a:gd name="T4" fmla="*/ 2147483647 w 672"/>
                <a:gd name="T5" fmla="*/ 2147483647 h 192"/>
                <a:gd name="T6" fmla="*/ 2147483647 w 672"/>
                <a:gd name="T7" fmla="*/ 0 h 192"/>
                <a:gd name="T8" fmla="*/ 0 w 672"/>
                <a:gd name="T9" fmla="*/ 2147483647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92"/>
                <a:gd name="T17" fmla="*/ 672 w 672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92">
                  <a:moveTo>
                    <a:pt x="0" y="96"/>
                  </a:moveTo>
                  <a:lnTo>
                    <a:pt x="192" y="192"/>
                  </a:lnTo>
                  <a:lnTo>
                    <a:pt x="672" y="96"/>
                  </a:lnTo>
                  <a:lnTo>
                    <a:pt x="48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CFFCC">
                <a:alpha val="74901"/>
              </a:srgbClr>
            </a:solidFill>
            <a:ln w="3175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6985000" y="2273300"/>
              <a:ext cx="1206500" cy="361950"/>
            </a:xfrm>
            <a:custGeom>
              <a:avLst/>
              <a:gdLst>
                <a:gd name="T0" fmla="*/ 0 w 480"/>
                <a:gd name="T1" fmla="*/ 2147483647 h 144"/>
                <a:gd name="T2" fmla="*/ 2147483647 w 480"/>
                <a:gd name="T3" fmla="*/ 2147483647 h 144"/>
                <a:gd name="T4" fmla="*/ 2147483647 w 480"/>
                <a:gd name="T5" fmla="*/ 0 h 144"/>
                <a:gd name="T6" fmla="*/ 0 w 480"/>
                <a:gd name="T7" fmla="*/ 2147483647 h 144"/>
                <a:gd name="T8" fmla="*/ 0 w 480"/>
                <a:gd name="T9" fmla="*/ 2147483647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144"/>
                <a:gd name="T17" fmla="*/ 480 w 48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144">
                  <a:moveTo>
                    <a:pt x="0" y="144"/>
                  </a:moveTo>
                  <a:lnTo>
                    <a:pt x="480" y="48"/>
                  </a:lnTo>
                  <a:lnTo>
                    <a:pt x="480" y="0"/>
                  </a:lnTo>
                  <a:lnTo>
                    <a:pt x="0" y="96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D9FFD9">
                <a:alpha val="74901"/>
              </a:srgbClr>
            </a:solidFill>
            <a:ln w="3175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6502400" y="2273300"/>
              <a:ext cx="482600" cy="361950"/>
            </a:xfrm>
            <a:custGeom>
              <a:avLst/>
              <a:gdLst>
                <a:gd name="T0" fmla="*/ 0 w 192"/>
                <a:gd name="T1" fmla="*/ 0 h 144"/>
                <a:gd name="T2" fmla="*/ 0 w 192"/>
                <a:gd name="T3" fmla="*/ 2147483647 h 144"/>
                <a:gd name="T4" fmla="*/ 2147483647 w 192"/>
                <a:gd name="T5" fmla="*/ 2147483647 h 144"/>
                <a:gd name="T6" fmla="*/ 2147483647 w 192"/>
                <a:gd name="T7" fmla="*/ 2147483647 h 144"/>
                <a:gd name="T8" fmla="*/ 0 w 192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144"/>
                <a:gd name="T17" fmla="*/ 192 w 19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144">
                  <a:moveTo>
                    <a:pt x="0" y="0"/>
                  </a:moveTo>
                  <a:lnTo>
                    <a:pt x="0" y="48"/>
                  </a:lnTo>
                  <a:lnTo>
                    <a:pt x="192" y="144"/>
                  </a:lnTo>
                  <a:lnTo>
                    <a:pt x="192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>
                <a:alpha val="74901"/>
              </a:srgbClr>
            </a:solidFill>
            <a:ln w="3175">
              <a:solidFill>
                <a:srgbClr val="66FF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4" name="Line 80"/>
            <p:cNvSpPr>
              <a:spLocks noChangeShapeType="1"/>
            </p:cNvSpPr>
            <p:nvPr/>
          </p:nvSpPr>
          <p:spPr bwMode="auto">
            <a:xfrm flipH="1" flipV="1">
              <a:off x="8191500" y="1549400"/>
              <a:ext cx="0" cy="1447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2"/>
            <p:cNvSpPr>
              <a:spLocks noChangeShapeType="1"/>
            </p:cNvSpPr>
            <p:nvPr/>
          </p:nvSpPr>
          <p:spPr bwMode="auto">
            <a:xfrm flipH="1" flipV="1">
              <a:off x="6985000" y="1790700"/>
              <a:ext cx="0" cy="1447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Text Box 116"/>
            <p:cNvSpPr txBox="1">
              <a:spLocks noChangeArrowheads="1"/>
            </p:cNvSpPr>
            <p:nvPr/>
          </p:nvSpPr>
          <p:spPr bwMode="auto">
            <a:xfrm>
              <a:off x="7467600" y="2152650"/>
              <a:ext cx="4826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/>
                <a:t>RY</a:t>
              </a:r>
            </a:p>
          </p:txBody>
        </p:sp>
        <p:sp>
          <p:nvSpPr>
            <p:cNvPr id="87" name="Text Box 125"/>
            <p:cNvSpPr txBox="1">
              <a:spLocks noChangeArrowheads="1"/>
            </p:cNvSpPr>
            <p:nvPr/>
          </p:nvSpPr>
          <p:spPr bwMode="auto">
            <a:xfrm>
              <a:off x="7769225" y="1247775"/>
              <a:ext cx="4826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 dirty="0"/>
                <a:t>TY</a:t>
              </a:r>
            </a:p>
          </p:txBody>
        </p:sp>
        <p:sp>
          <p:nvSpPr>
            <p:cNvPr id="88" name="Text Box 126"/>
            <p:cNvSpPr txBox="1">
              <a:spLocks noChangeArrowheads="1"/>
            </p:cNvSpPr>
            <p:nvPr/>
          </p:nvSpPr>
          <p:spPr bwMode="auto">
            <a:xfrm rot="-5400000">
              <a:off x="7769225" y="2212975"/>
              <a:ext cx="1327150" cy="24130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/>
                <a:t>CZ</a:t>
              </a:r>
            </a:p>
          </p:txBody>
        </p:sp>
        <p:sp>
          <p:nvSpPr>
            <p:cNvPr id="89" name="Text Box 127"/>
            <p:cNvSpPr txBox="1">
              <a:spLocks noChangeArrowheads="1"/>
            </p:cNvSpPr>
            <p:nvPr/>
          </p:nvSpPr>
          <p:spPr bwMode="auto">
            <a:xfrm>
              <a:off x="6442075" y="1247775"/>
              <a:ext cx="12192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 dirty="0"/>
                <a:t>TX</a:t>
              </a:r>
            </a:p>
          </p:txBody>
        </p:sp>
        <p:sp>
          <p:nvSpPr>
            <p:cNvPr id="90" name="Text Box 128"/>
            <p:cNvSpPr txBox="1">
              <a:spLocks noChangeArrowheads="1"/>
            </p:cNvSpPr>
            <p:nvPr/>
          </p:nvSpPr>
          <p:spPr bwMode="auto">
            <a:xfrm>
              <a:off x="7226300" y="2152650"/>
              <a:ext cx="477838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/>
                <a:t>RX</a:t>
              </a:r>
            </a:p>
          </p:txBody>
        </p:sp>
        <p:sp>
          <p:nvSpPr>
            <p:cNvPr id="91" name="Text Box 129"/>
            <p:cNvSpPr txBox="1">
              <a:spLocks noChangeArrowheads="1"/>
            </p:cNvSpPr>
            <p:nvPr/>
          </p:nvSpPr>
          <p:spPr bwMode="auto">
            <a:xfrm>
              <a:off x="7588250" y="2273300"/>
              <a:ext cx="36195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i="1"/>
                <a:t>RZ</a:t>
              </a:r>
            </a:p>
          </p:txBody>
        </p:sp>
      </p:grpSp>
      <p:sp>
        <p:nvSpPr>
          <p:cNvPr id="93" name="Text Box 214"/>
          <p:cNvSpPr txBox="1">
            <a:spLocks noChangeArrowheads="1"/>
          </p:cNvSpPr>
          <p:nvPr/>
        </p:nvSpPr>
        <p:spPr bwMode="auto">
          <a:xfrm>
            <a:off x="3048000" y="1219200"/>
            <a:ext cx="2971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Poor Register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And Functional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Unit Usage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609600" y="3733800"/>
            <a:ext cx="3352800" cy="2667000"/>
            <a:chOff x="381000" y="3581400"/>
            <a:chExt cx="3352800" cy="2667000"/>
          </a:xfrm>
        </p:grpSpPr>
        <p:sp>
          <p:nvSpPr>
            <p:cNvPr id="94" name="Text Box 25"/>
            <p:cNvSpPr txBox="1">
              <a:spLocks noChangeArrowheads="1"/>
            </p:cNvSpPr>
            <p:nvPr/>
          </p:nvSpPr>
          <p:spPr bwMode="auto">
            <a:xfrm>
              <a:off x="381000" y="5105400"/>
              <a:ext cx="289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Explicit </a:t>
              </a:r>
              <a:r>
                <a:rPr lang="en-US" b="1" dirty="0" err="1" smtClean="0">
                  <a:solidFill>
                    <a:srgbClr val="008000"/>
                  </a:solidFill>
                </a:rPr>
                <a:t>SIMDization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grpSp>
          <p:nvGrpSpPr>
            <p:cNvPr id="95" name="Group 56"/>
            <p:cNvGrpSpPr>
              <a:grpSpLocks/>
            </p:cNvGrpSpPr>
            <p:nvPr/>
          </p:nvGrpSpPr>
          <p:grpSpPr bwMode="auto">
            <a:xfrm>
              <a:off x="609600" y="3581400"/>
              <a:ext cx="2362200" cy="1600200"/>
              <a:chOff x="0" y="76200"/>
              <a:chExt cx="2362200" cy="1600200"/>
            </a:xfrm>
          </p:grpSpPr>
          <p:cxnSp>
            <p:nvCxnSpPr>
              <p:cNvPr id="96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174466" y="914400"/>
                <a:ext cx="1143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7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905986" y="914400"/>
                <a:ext cx="1143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8" name="Straight Connector 33"/>
              <p:cNvCxnSpPr>
                <a:cxnSpLocks noChangeShapeType="1"/>
              </p:cNvCxnSpPr>
              <p:nvPr/>
            </p:nvCxnSpPr>
            <p:spPr bwMode="auto">
              <a:xfrm rot="5400000">
                <a:off x="1637506" y="914400"/>
                <a:ext cx="1143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9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540226" y="914400"/>
                <a:ext cx="1143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100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1271746" y="914400"/>
                <a:ext cx="1143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</p:cxnSp>
          <p:grpSp>
            <p:nvGrpSpPr>
              <p:cNvPr id="101" name="Group 40"/>
              <p:cNvGrpSpPr>
                <a:grpSpLocks/>
              </p:cNvGrpSpPr>
              <p:nvPr/>
            </p:nvGrpSpPr>
            <p:grpSpPr bwMode="auto">
              <a:xfrm>
                <a:off x="750538" y="457200"/>
                <a:ext cx="731520" cy="365760"/>
                <a:chOff x="563880" y="472440"/>
                <a:chExt cx="731520" cy="365760"/>
              </a:xfrm>
            </p:grpSpPr>
            <p:sp>
              <p:nvSpPr>
                <p:cNvPr id="115" name="Rectangle 36"/>
                <p:cNvSpPr>
                  <a:spLocks noChangeAspect="1"/>
                </p:cNvSpPr>
                <p:nvPr/>
              </p:nvSpPr>
              <p:spPr bwMode="auto">
                <a:xfrm>
                  <a:off x="563880" y="472440"/>
                  <a:ext cx="365760" cy="365760"/>
                </a:xfrm>
                <a:prstGeom prst="rect">
                  <a:avLst/>
                </a:prstGeom>
                <a:solidFill>
                  <a:srgbClr val="B8A3FB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Rectangle 37"/>
                <p:cNvSpPr>
                  <a:spLocks noChangeAspect="1"/>
                </p:cNvSpPr>
                <p:nvPr/>
              </p:nvSpPr>
              <p:spPr bwMode="auto">
                <a:xfrm>
                  <a:off x="929640" y="472440"/>
                  <a:ext cx="365760" cy="365760"/>
                </a:xfrm>
                <a:prstGeom prst="rect">
                  <a:avLst/>
                </a:prstGeom>
                <a:solidFill>
                  <a:srgbClr val="B8A3FB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Rectangle 38"/>
                <p:cNvSpPr>
                  <a:spLocks noChangeArrowheads="1"/>
                </p:cNvSpPr>
                <p:nvPr/>
              </p:nvSpPr>
              <p:spPr bwMode="auto">
                <a:xfrm>
                  <a:off x="563880" y="472440"/>
                  <a:ext cx="731520" cy="365760"/>
                </a:xfrm>
                <a:prstGeom prst="rect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2" name="Group 45"/>
              <p:cNvGrpSpPr>
                <a:grpSpLocks/>
              </p:cNvGrpSpPr>
              <p:nvPr/>
            </p:nvGrpSpPr>
            <p:grpSpPr bwMode="auto">
              <a:xfrm>
                <a:off x="1107154" y="1005840"/>
                <a:ext cx="731520" cy="365760"/>
                <a:chOff x="944880" y="1005840"/>
                <a:chExt cx="731520" cy="365760"/>
              </a:xfrm>
            </p:grpSpPr>
            <p:sp>
              <p:nvSpPr>
                <p:cNvPr id="112" name="Rectangle 42"/>
                <p:cNvSpPr>
                  <a:spLocks noChangeAspect="1"/>
                </p:cNvSpPr>
                <p:nvPr/>
              </p:nvSpPr>
              <p:spPr bwMode="auto">
                <a:xfrm>
                  <a:off x="944880" y="1005840"/>
                  <a:ext cx="365760" cy="365760"/>
                </a:xfrm>
                <a:prstGeom prst="rect">
                  <a:avLst/>
                </a:prstGeom>
                <a:solidFill>
                  <a:srgbClr val="B8A3FB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Rectangle 43"/>
                <p:cNvSpPr>
                  <a:spLocks noChangeAspect="1"/>
                </p:cNvSpPr>
                <p:nvPr/>
              </p:nvSpPr>
              <p:spPr bwMode="auto">
                <a:xfrm>
                  <a:off x="1310640" y="1005840"/>
                  <a:ext cx="365760" cy="365760"/>
                </a:xfrm>
                <a:prstGeom prst="rect">
                  <a:avLst/>
                </a:prstGeom>
                <a:solidFill>
                  <a:srgbClr val="B8A3FB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Rectangle 44"/>
                <p:cNvSpPr>
                  <a:spLocks noChangeArrowheads="1"/>
                </p:cNvSpPr>
                <p:nvPr/>
              </p:nvSpPr>
              <p:spPr bwMode="auto">
                <a:xfrm>
                  <a:off x="944880" y="1005840"/>
                  <a:ext cx="731520" cy="365760"/>
                </a:xfrm>
                <a:prstGeom prst="rect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3" name="Text Box 677"/>
              <p:cNvSpPr txBox="1">
                <a:spLocks noChangeArrowheads="1"/>
              </p:cNvSpPr>
              <p:nvPr/>
            </p:nvSpPr>
            <p:spPr bwMode="auto">
              <a:xfrm>
                <a:off x="326866" y="411480"/>
                <a:ext cx="438912" cy="502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/>
                  <a:t>Legal</a:t>
                </a:r>
              </a:p>
              <a:p>
                <a:pPr algn="ctr"/>
                <a:r>
                  <a:rPr lang="en-US" sz="1000"/>
                  <a:t>and</a:t>
                </a:r>
              </a:p>
              <a:p>
                <a:pPr algn="ctr"/>
                <a:r>
                  <a:rPr lang="en-US" sz="1000"/>
                  <a:t>fast</a:t>
                </a:r>
              </a:p>
            </p:txBody>
          </p:sp>
          <p:sp>
            <p:nvSpPr>
              <p:cNvPr id="104" name="Text Box 677"/>
              <p:cNvSpPr txBox="1">
                <a:spLocks noChangeArrowheads="1"/>
              </p:cNvSpPr>
              <p:nvPr/>
            </p:nvSpPr>
            <p:spPr bwMode="auto">
              <a:xfrm>
                <a:off x="0" y="1478280"/>
                <a:ext cx="609600" cy="198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/>
                  <a:t>Alignment</a:t>
                </a:r>
              </a:p>
            </p:txBody>
          </p:sp>
          <p:sp>
            <p:nvSpPr>
              <p:cNvPr id="105" name="Text Box 677"/>
              <p:cNvSpPr txBox="1">
                <a:spLocks noChangeArrowheads="1"/>
              </p:cNvSpPr>
              <p:nvPr/>
            </p:nvSpPr>
            <p:spPr bwMode="auto">
              <a:xfrm>
                <a:off x="609600" y="1478280"/>
                <a:ext cx="304800" cy="198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/>
                  <a:t>16B</a:t>
                </a:r>
              </a:p>
            </p:txBody>
          </p:sp>
          <p:sp>
            <p:nvSpPr>
              <p:cNvPr id="106" name="Text Box 677"/>
              <p:cNvSpPr txBox="1">
                <a:spLocks noChangeArrowheads="1"/>
              </p:cNvSpPr>
              <p:nvPr/>
            </p:nvSpPr>
            <p:spPr bwMode="auto">
              <a:xfrm>
                <a:off x="960120" y="1478280"/>
                <a:ext cx="304800" cy="198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8B</a:t>
                </a:r>
              </a:p>
            </p:txBody>
          </p:sp>
          <p:sp>
            <p:nvSpPr>
              <p:cNvPr id="107" name="Text Box 677"/>
              <p:cNvSpPr txBox="1">
                <a:spLocks noChangeArrowheads="1"/>
              </p:cNvSpPr>
              <p:nvPr/>
            </p:nvSpPr>
            <p:spPr bwMode="auto">
              <a:xfrm>
                <a:off x="1325880" y="1478280"/>
                <a:ext cx="304800" cy="198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/>
                  <a:t>16B</a:t>
                </a:r>
              </a:p>
            </p:txBody>
          </p:sp>
          <p:sp>
            <p:nvSpPr>
              <p:cNvPr id="108" name="Text Box 677"/>
              <p:cNvSpPr txBox="1">
                <a:spLocks noChangeArrowheads="1"/>
              </p:cNvSpPr>
              <p:nvPr/>
            </p:nvSpPr>
            <p:spPr bwMode="auto">
              <a:xfrm>
                <a:off x="1691640" y="1478280"/>
                <a:ext cx="304800" cy="198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/>
                  <a:t>8B</a:t>
                </a:r>
              </a:p>
            </p:txBody>
          </p:sp>
          <p:sp>
            <p:nvSpPr>
              <p:cNvPr id="109" name="Text Box 677"/>
              <p:cNvSpPr txBox="1">
                <a:spLocks noChangeArrowheads="1"/>
              </p:cNvSpPr>
              <p:nvPr/>
            </p:nvSpPr>
            <p:spPr bwMode="auto">
              <a:xfrm>
                <a:off x="2057400" y="1478280"/>
                <a:ext cx="304800" cy="198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/>
                  <a:t>16B</a:t>
                </a:r>
              </a:p>
            </p:txBody>
          </p:sp>
          <p:sp>
            <p:nvSpPr>
              <p:cNvPr id="110" name="Text Box 677"/>
              <p:cNvSpPr txBox="1">
                <a:spLocks noChangeArrowheads="1"/>
              </p:cNvSpPr>
              <p:nvPr/>
            </p:nvSpPr>
            <p:spPr bwMode="auto">
              <a:xfrm>
                <a:off x="323088" y="944880"/>
                <a:ext cx="438912" cy="502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/>
                  <a:t>Legal</a:t>
                </a:r>
              </a:p>
              <a:p>
                <a:pPr algn="ctr"/>
                <a:r>
                  <a:rPr lang="en-US" sz="1000"/>
                  <a:t>but</a:t>
                </a:r>
              </a:p>
              <a:p>
                <a:pPr algn="ctr"/>
                <a:r>
                  <a:rPr lang="en-US" sz="1000"/>
                  <a:t>slow</a:t>
                </a:r>
              </a:p>
            </p:txBody>
          </p:sp>
          <p:sp>
            <p:nvSpPr>
              <p:cNvPr id="111" name="Text Box 677"/>
              <p:cNvSpPr txBox="1">
                <a:spLocks noChangeArrowheads="1"/>
              </p:cNvSpPr>
              <p:nvPr/>
            </p:nvSpPr>
            <p:spPr bwMode="auto">
              <a:xfrm>
                <a:off x="1088866" y="76200"/>
                <a:ext cx="663734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 b="1" dirty="0"/>
                  <a:t>x86 SIMD</a:t>
                </a:r>
              </a:p>
            </p:txBody>
          </p:sp>
        </p:grpSp>
        <p:sp>
          <p:nvSpPr>
            <p:cNvPr id="141" name="Text Box 131"/>
            <p:cNvSpPr txBox="1">
              <a:spLocks noChangeArrowheads="1"/>
            </p:cNvSpPr>
            <p:nvPr/>
          </p:nvSpPr>
          <p:spPr bwMode="auto">
            <a:xfrm>
              <a:off x="381000" y="5562600"/>
              <a:ext cx="3352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91440" rIns="0" bIns="0">
              <a:prstTxWarp prst="textNoShape">
                <a:avLst/>
              </a:prstTxWarp>
            </a:bodyPr>
            <a:lstStyle/>
            <a:p>
              <a:pPr>
                <a:buFontTx/>
                <a:buChar char="•"/>
              </a:pPr>
              <a:r>
                <a:rPr lang="en-US" sz="1800" dirty="0" smtClean="0"/>
                <a:t> Single instruction processes multiple data items</a:t>
              </a:r>
            </a:p>
            <a:p>
              <a:pPr>
                <a:buFontTx/>
                <a:buChar char="•"/>
              </a:pPr>
              <a:r>
                <a:rPr lang="en-US" sz="1800" dirty="0" smtClean="0"/>
                <a:t> Non-portable code</a:t>
              </a:r>
            </a:p>
          </p:txBody>
        </p:sp>
      </p:grpSp>
      <p:sp>
        <p:nvSpPr>
          <p:cNvPr id="169" name="Text Box 214"/>
          <p:cNvSpPr txBox="1">
            <a:spLocks noChangeArrowheads="1"/>
          </p:cNvSpPr>
          <p:nvPr/>
        </p:nvSpPr>
        <p:spPr bwMode="auto">
          <a:xfrm>
            <a:off x="533400" y="4186297"/>
            <a:ext cx="297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Compiler not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exploiting the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ISA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4800600" y="3657600"/>
            <a:ext cx="3733800" cy="2959100"/>
            <a:chOff x="4800600" y="3810000"/>
            <a:chExt cx="3733800" cy="2959100"/>
          </a:xfrm>
        </p:grpSpPr>
        <p:sp>
          <p:nvSpPr>
            <p:cNvPr id="144" name="Text Box 25"/>
            <p:cNvSpPr txBox="1">
              <a:spLocks noChangeArrowheads="1"/>
            </p:cNvSpPr>
            <p:nvPr/>
          </p:nvSpPr>
          <p:spPr bwMode="auto">
            <a:xfrm>
              <a:off x="5181600" y="5105400"/>
              <a:ext cx="289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Common </a:t>
              </a:r>
              <a:r>
                <a:rPr lang="en-US" b="1" dirty="0" err="1" smtClean="0">
                  <a:solidFill>
                    <a:srgbClr val="008000"/>
                  </a:solidFill>
                </a:rPr>
                <a:t>Subexpression</a:t>
              </a:r>
              <a:endParaRPr lang="en-US" b="1" dirty="0" smtClean="0">
                <a:solidFill>
                  <a:srgbClr val="0080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Elimination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146" name="Text Box 131"/>
            <p:cNvSpPr txBox="1">
              <a:spLocks noChangeArrowheads="1"/>
            </p:cNvSpPr>
            <p:nvPr/>
          </p:nvSpPr>
          <p:spPr bwMode="auto">
            <a:xfrm>
              <a:off x="4876800" y="5562600"/>
              <a:ext cx="3657600" cy="120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91440" rIns="0" bIns="0">
              <a:prstTxWarp prst="textNoShape">
                <a:avLst/>
              </a:prstTxWarp>
            </a:bodyPr>
            <a:lstStyle/>
            <a:p>
              <a:pPr>
                <a:buFontTx/>
                <a:buChar char="•"/>
              </a:pPr>
              <a:r>
                <a:rPr lang="en-US" sz="1800" dirty="0" smtClean="0"/>
                <a:t> Reduces flops by removing redundant expressions</a:t>
              </a:r>
            </a:p>
            <a:p>
              <a:pPr>
                <a:buFontTx/>
                <a:buChar char="•"/>
              </a:pPr>
              <a:r>
                <a:rPr lang="en-US" sz="1800" dirty="0" smtClean="0"/>
                <a:t> </a:t>
              </a:r>
              <a:r>
                <a:rPr lang="en-US" sz="1800" dirty="0" err="1" smtClean="0">
                  <a:latin typeface="Courier"/>
                  <a:cs typeface="Courier"/>
                </a:rPr>
                <a:t>icc</a:t>
              </a:r>
              <a:r>
                <a:rPr lang="en-US" sz="1800" dirty="0" smtClean="0">
                  <a:latin typeface="Courier"/>
                  <a:cs typeface="Courier"/>
                </a:rPr>
                <a:t> </a:t>
              </a:r>
              <a:r>
                <a:rPr lang="en-US" sz="1800" dirty="0" smtClean="0"/>
                <a:t>and </a:t>
              </a:r>
              <a:r>
                <a:rPr lang="en-US" sz="1800" dirty="0" err="1" smtClean="0">
                  <a:latin typeface="Courier"/>
                  <a:cs typeface="Courier"/>
                </a:rPr>
                <a:t>gcc</a:t>
              </a:r>
              <a:r>
                <a:rPr lang="en-US" sz="1800" dirty="0" smtClean="0">
                  <a:latin typeface="Courier"/>
                  <a:cs typeface="Courier"/>
                </a:rPr>
                <a:t> </a:t>
              </a:r>
              <a:r>
                <a:rPr lang="en-US" sz="1800" dirty="0" smtClean="0"/>
                <a:t>often fail to do this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800600" y="3810000"/>
              <a:ext cx="1365278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</a:t>
              </a:r>
              <a:r>
                <a:rPr lang="en-US" dirty="0" smtClean="0"/>
                <a:t> = </a:t>
              </a:r>
              <a:r>
                <a:rPr lang="en-US" dirty="0" err="1" smtClean="0"/>
                <a:t>a+b</a:t>
              </a:r>
              <a:r>
                <a:rPr lang="en-US" dirty="0" smtClean="0"/>
                <a:t>;</a:t>
              </a:r>
            </a:p>
            <a:p>
              <a:r>
                <a:rPr lang="en-US" dirty="0" err="1" smtClean="0"/>
                <a:t>d</a:t>
              </a:r>
              <a:r>
                <a:rPr lang="en-US" dirty="0" smtClean="0"/>
                <a:t> = </a:t>
              </a:r>
              <a:r>
                <a:rPr lang="en-US" dirty="0" err="1" smtClean="0"/>
                <a:t>a+b</a:t>
              </a:r>
              <a:r>
                <a:rPr lang="en-US" dirty="0" smtClean="0"/>
                <a:t>;</a:t>
              </a:r>
            </a:p>
            <a:p>
              <a:r>
                <a:rPr lang="en-US" dirty="0" err="1" smtClean="0"/>
                <a:t>e</a:t>
              </a:r>
              <a:r>
                <a:rPr lang="en-US" dirty="0" smtClean="0"/>
                <a:t> = </a:t>
              </a:r>
              <a:r>
                <a:rPr lang="en-US" dirty="0" err="1" smtClean="0"/>
                <a:t>c+d</a:t>
              </a:r>
              <a:r>
                <a:rPr lang="en-US" dirty="0" smtClean="0"/>
                <a:t>;</a:t>
              </a:r>
              <a:endParaRPr lang="en-US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7008900" y="3969603"/>
              <a:ext cx="12969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</a:t>
              </a:r>
              <a:r>
                <a:rPr lang="en-US" dirty="0" smtClean="0"/>
                <a:t> = </a:t>
              </a:r>
              <a:r>
                <a:rPr lang="en-US" dirty="0" err="1" smtClean="0"/>
                <a:t>a+b</a:t>
              </a:r>
              <a:r>
                <a:rPr lang="en-US" dirty="0" smtClean="0"/>
                <a:t>;</a:t>
              </a:r>
            </a:p>
            <a:p>
              <a:r>
                <a:rPr lang="en-US" dirty="0" err="1" smtClean="0"/>
                <a:t>e</a:t>
              </a:r>
              <a:r>
                <a:rPr lang="en-US" dirty="0" smtClean="0"/>
                <a:t> = </a:t>
              </a:r>
              <a:r>
                <a:rPr lang="en-US" dirty="0" err="1" smtClean="0"/>
                <a:t>c+c</a:t>
              </a:r>
              <a:r>
                <a:rPr lang="en-US" dirty="0" smtClean="0"/>
                <a:t>;</a:t>
              </a:r>
              <a:endParaRPr lang="en-US" dirty="0"/>
            </a:p>
          </p:txBody>
        </p:sp>
        <p:sp>
          <p:nvSpPr>
            <p:cNvPr id="172" name="Right Arrow 171"/>
            <p:cNvSpPr/>
            <p:nvPr/>
          </p:nvSpPr>
          <p:spPr bwMode="auto">
            <a:xfrm>
              <a:off x="6172200" y="4267200"/>
              <a:ext cx="685800" cy="381000"/>
            </a:xfrm>
            <a:prstGeom prst="rightArrow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174" name="Text Box 214"/>
          <p:cNvSpPr txBox="1">
            <a:spLocks noChangeArrowheads="1"/>
          </p:cNvSpPr>
          <p:nvPr/>
        </p:nvSpPr>
        <p:spPr bwMode="auto">
          <a:xfrm>
            <a:off x="4953000" y="4145340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Unneeded flops are being performed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69" grpId="0"/>
      <p:bldP spid="1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284D501-B0E2-0D4D-8772-60D6C202F84A}" type="slidenum">
              <a:rPr lang="en-US"/>
              <a:pPr algn="r"/>
              <a:t>23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226425" cy="5256213"/>
          </a:xfrm>
        </p:spPr>
        <p:txBody>
          <a:bodyPr/>
          <a:lstStyle/>
          <a:p>
            <a:r>
              <a:rPr lang="en-US" dirty="0" smtClean="0"/>
              <a:t>Stencil Code Overview</a:t>
            </a:r>
          </a:p>
          <a:p>
            <a:r>
              <a:rPr lang="en-US" dirty="0" smtClean="0"/>
              <a:t>Cache-based Architectures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Auto-tuning Description</a:t>
            </a:r>
          </a:p>
          <a:p>
            <a:pPr lvl="1"/>
            <a:r>
              <a:rPr lang="en-US" dirty="0" smtClean="0"/>
              <a:t>Identify motif-specific optimizations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Generate code variants based on these optimizations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Traverse parameter space for best configuration</a:t>
            </a:r>
          </a:p>
          <a:p>
            <a:r>
              <a:rPr lang="en-US" dirty="0" smtClean="0"/>
              <a:t>Stencil Auto-tuning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Stencil Code Evolution</a:t>
            </a:r>
          </a:p>
        </p:txBody>
      </p:sp>
      <p:sp>
        <p:nvSpPr>
          <p:cNvPr id="26627" name="Document 4"/>
          <p:cNvSpPr>
            <a:spLocks noChangeArrowheads="1"/>
          </p:cNvSpPr>
          <p:nvPr/>
        </p:nvSpPr>
        <p:spPr bwMode="auto">
          <a:xfrm>
            <a:off x="457200" y="1400175"/>
            <a:ext cx="1357313" cy="1423988"/>
          </a:xfrm>
          <a:prstGeom prst="flowChartDocument">
            <a:avLst/>
          </a:prstGeom>
          <a:solidFill>
            <a:srgbClr val="CD9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Naïve</a:t>
            </a:r>
          </a:p>
          <a:p>
            <a:pPr algn="ctr"/>
            <a:r>
              <a:rPr lang="en-US"/>
              <a:t>Code</a:t>
            </a:r>
          </a:p>
        </p:txBody>
      </p:sp>
      <p:sp>
        <p:nvSpPr>
          <p:cNvPr id="26628" name="Document 5"/>
          <p:cNvSpPr>
            <a:spLocks noChangeArrowheads="1"/>
          </p:cNvSpPr>
          <p:nvPr/>
        </p:nvSpPr>
        <p:spPr bwMode="auto">
          <a:xfrm>
            <a:off x="2438400" y="1376363"/>
            <a:ext cx="1357313" cy="1423987"/>
          </a:xfrm>
          <a:prstGeom prst="flowChartDocument">
            <a:avLst/>
          </a:prstGeom>
          <a:solidFill>
            <a:srgbClr val="98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Hand-tuned</a:t>
            </a:r>
          </a:p>
          <a:p>
            <a:pPr algn="ctr"/>
            <a:r>
              <a:rPr lang="en-US"/>
              <a:t>Code</a:t>
            </a:r>
          </a:p>
        </p:txBody>
      </p:sp>
      <p:sp>
        <p:nvSpPr>
          <p:cNvPr id="26629" name="Multidocument 7"/>
          <p:cNvSpPr>
            <a:spLocks noChangeArrowheads="1"/>
          </p:cNvSpPr>
          <p:nvPr/>
        </p:nvSpPr>
        <p:spPr bwMode="auto">
          <a:xfrm>
            <a:off x="4438650" y="1071563"/>
            <a:ext cx="1809750" cy="1824037"/>
          </a:xfrm>
          <a:prstGeom prst="flowChartMultidocument">
            <a:avLst/>
          </a:prstGeom>
          <a:solidFill>
            <a:srgbClr val="CBFD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Perl</a:t>
            </a:r>
          </a:p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Generator</a:t>
            </a:r>
          </a:p>
        </p:txBody>
      </p:sp>
      <p:sp>
        <p:nvSpPr>
          <p:cNvPr id="26630" name="Multidocument 8"/>
          <p:cNvSpPr>
            <a:spLocks noChangeArrowheads="1"/>
          </p:cNvSpPr>
          <p:nvPr/>
        </p:nvSpPr>
        <p:spPr bwMode="auto">
          <a:xfrm>
            <a:off x="6858000" y="1071563"/>
            <a:ext cx="1828800" cy="1752600"/>
          </a:xfrm>
          <a:prstGeom prst="flowChartMultidocument">
            <a:avLst/>
          </a:prstGeom>
          <a:solidFill>
            <a:srgbClr val="FFCC9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Intelligent</a:t>
            </a:r>
          </a:p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Generator</a:t>
            </a:r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1828800" y="2062163"/>
            <a:ext cx="609600" cy="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Line 6"/>
          <p:cNvSpPr>
            <a:spLocks noChangeShapeType="1"/>
          </p:cNvSpPr>
          <p:nvPr/>
        </p:nvSpPr>
        <p:spPr bwMode="auto">
          <a:xfrm>
            <a:off x="3810000" y="2062163"/>
            <a:ext cx="609600" cy="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Line 6"/>
          <p:cNvSpPr>
            <a:spLocks noChangeShapeType="1"/>
          </p:cNvSpPr>
          <p:nvPr/>
        </p:nvSpPr>
        <p:spPr bwMode="auto">
          <a:xfrm>
            <a:off x="6248400" y="2062163"/>
            <a:ext cx="609600" cy="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Content Placeholder 2"/>
          <p:cNvSpPr txBox="1">
            <a:spLocks/>
          </p:cNvSpPr>
          <p:nvPr/>
        </p:nvSpPr>
        <p:spPr bwMode="auto">
          <a:xfrm>
            <a:off x="4572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rgbClr val="000080"/>
              </a:buClr>
              <a:buSzPct val="85000"/>
              <a:buFont typeface="Wingdings" pitchFamily="-112" charset="2"/>
              <a:buNone/>
            </a:pPr>
            <a:r>
              <a:rPr lang="en-US" sz="2000"/>
              <a:t>Kaushik</a:t>
            </a:r>
          </a:p>
        </p:txBody>
      </p:sp>
      <p:sp>
        <p:nvSpPr>
          <p:cNvPr id="26635" name="Content Placeholder 2"/>
          <p:cNvSpPr txBox="1">
            <a:spLocks/>
          </p:cNvSpPr>
          <p:nvPr/>
        </p:nvSpPr>
        <p:spPr bwMode="auto">
          <a:xfrm>
            <a:off x="70866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rgbClr val="000080"/>
              </a:buClr>
              <a:buSzPct val="85000"/>
              <a:buFont typeface="Wingdings" pitchFamily="-112" charset="2"/>
              <a:buNone/>
            </a:pPr>
            <a:r>
              <a:rPr lang="en-US" sz="2000"/>
              <a:t>Shoaib</a:t>
            </a:r>
          </a:p>
        </p:txBody>
      </p:sp>
      <p:sp>
        <p:nvSpPr>
          <p:cNvPr id="26636" name="Content Placeholder 2"/>
          <p:cNvSpPr>
            <a:spLocks noGrp="1"/>
          </p:cNvSpPr>
          <p:nvPr>
            <p:ph idx="1"/>
          </p:nvPr>
        </p:nvSpPr>
        <p:spPr>
          <a:xfrm>
            <a:off x="455613" y="3352800"/>
            <a:ext cx="8226425" cy="3046413"/>
          </a:xfrm>
        </p:spPr>
        <p:txBody>
          <a:bodyPr/>
          <a:lstStyle/>
          <a:p>
            <a:r>
              <a:rPr lang="en-US" dirty="0" smtClean="0"/>
              <a:t>Hand-tuned code only performs well on a single platform</a:t>
            </a:r>
          </a:p>
          <a:p>
            <a:r>
              <a:rPr lang="en-US" dirty="0" smtClean="0"/>
              <a:t>Perl code generator can produce many different code variants for performance portability</a:t>
            </a:r>
          </a:p>
          <a:p>
            <a:r>
              <a:rPr lang="en-US" dirty="0" smtClean="0"/>
              <a:t>Intelligent code generator can take pseudo-code and specified set of transformations to produce code variants</a:t>
            </a:r>
          </a:p>
          <a:p>
            <a:pPr lvl="1"/>
            <a:r>
              <a:rPr lang="en-US" dirty="0" smtClean="0"/>
              <a:t>Type of domain-specific compiler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284D501-B0E2-0D4D-8772-60D6C202F84A}" type="slidenum">
              <a:rPr lang="en-US"/>
              <a:pPr algn="r"/>
              <a:t>25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226425" cy="5256213"/>
          </a:xfrm>
        </p:spPr>
        <p:txBody>
          <a:bodyPr/>
          <a:lstStyle/>
          <a:p>
            <a:r>
              <a:rPr lang="en-US" dirty="0" smtClean="0"/>
              <a:t>Stencil Code Overview</a:t>
            </a:r>
          </a:p>
          <a:p>
            <a:r>
              <a:rPr lang="en-US" dirty="0" smtClean="0"/>
              <a:t>Cache-based Architectures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Auto-tuning Description</a:t>
            </a:r>
          </a:p>
          <a:p>
            <a:pPr lvl="1"/>
            <a:r>
              <a:rPr lang="en-US" dirty="0" smtClean="0"/>
              <a:t>Identify motif-specific optimizations</a:t>
            </a:r>
          </a:p>
          <a:p>
            <a:pPr lvl="1"/>
            <a:r>
              <a:rPr lang="en-US" dirty="0" smtClean="0"/>
              <a:t>Generate code variants based on these optimizations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Traverse parameter space for best configuration</a:t>
            </a:r>
          </a:p>
          <a:p>
            <a:r>
              <a:rPr lang="en-US" dirty="0" smtClean="0"/>
              <a:t>Stencil Auto-tuning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Traversing the Parameter Space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59700" cy="5486400"/>
          </a:xfrm>
        </p:spPr>
        <p:txBody>
          <a:bodyPr/>
          <a:lstStyle/>
          <a:p>
            <a:pPr marL="346075" lvl="1" indent="-346075" eaLnBrk="1" hangingPunct="1">
              <a:buClr>
                <a:srgbClr val="0026A0"/>
              </a:buClr>
              <a:buSzPct val="85000"/>
              <a:buFont typeface="Wingdings" pitchFamily="-112" charset="2"/>
              <a:buChar char="v"/>
            </a:pPr>
            <a:r>
              <a:rPr lang="en-US" dirty="0" smtClean="0"/>
              <a:t>We introduced 9 different optimizations, each of which has its own set of parameters</a:t>
            </a:r>
          </a:p>
          <a:p>
            <a:pPr marL="346075" lvl="1" indent="-346075" eaLnBrk="1" hangingPunct="1">
              <a:buClr>
                <a:srgbClr val="0026A0"/>
              </a:buClr>
              <a:buSzPct val="85000"/>
              <a:buFont typeface="Wingdings" pitchFamily="-112" charset="2"/>
              <a:buChar char="v"/>
            </a:pPr>
            <a:r>
              <a:rPr lang="en-US" dirty="0" smtClean="0"/>
              <a:t>Exhaustive search is </a:t>
            </a:r>
            <a:r>
              <a:rPr lang="en-US" i="1" dirty="0" smtClean="0"/>
              <a:t>impossible</a:t>
            </a:r>
          </a:p>
          <a:p>
            <a:pPr eaLnBrk="1" hangingPunct="1"/>
            <a:r>
              <a:rPr lang="en-US" dirty="0" smtClean="0"/>
              <a:t>To make problem tractable, we:</a:t>
            </a:r>
          </a:p>
          <a:p>
            <a:pPr marL="746125" lvl="2" indent="-346075" eaLnBrk="1" hangingPunct="1"/>
            <a:r>
              <a:rPr lang="en-US" dirty="0" smtClean="0"/>
              <a:t>Used expert knowledge to order the optimizations</a:t>
            </a:r>
          </a:p>
          <a:p>
            <a:pPr marL="746125" lvl="2" indent="-346075" eaLnBrk="1" hangingPunct="1"/>
            <a:r>
              <a:rPr lang="en-US" dirty="0" smtClean="0"/>
              <a:t>Applied them consecutively</a:t>
            </a:r>
          </a:p>
          <a:p>
            <a:pPr marL="346075" lvl="1" indent="-346075" eaLnBrk="1" hangingPunct="1">
              <a:buClr>
                <a:srgbClr val="0026A0"/>
              </a:buClr>
              <a:buSzPct val="85000"/>
              <a:buFont typeface="Wingdings" pitchFamily="-112" charset="2"/>
              <a:buChar char="v"/>
            </a:pPr>
            <a:r>
              <a:rPr lang="en-US" dirty="0" smtClean="0"/>
              <a:t>Every platform had its own set of best parameters</a:t>
            </a:r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0AAC669-39AA-3148-829A-791C5FB59042}" type="slidenum">
              <a:rPr lang="en-US"/>
              <a:pPr algn="r"/>
              <a:t>26</a:t>
            </a:fld>
            <a:endParaRPr lang="en-US"/>
          </a:p>
        </p:txBody>
      </p:sp>
      <p:grpSp>
        <p:nvGrpSpPr>
          <p:cNvPr id="67589" name="Group 4"/>
          <p:cNvGrpSpPr>
            <a:grpSpLocks/>
          </p:cNvGrpSpPr>
          <p:nvPr/>
        </p:nvGrpSpPr>
        <p:grpSpPr bwMode="auto">
          <a:xfrm>
            <a:off x="2667000" y="3429000"/>
            <a:ext cx="3754438" cy="3271838"/>
            <a:chOff x="2723" y="1056"/>
            <a:chExt cx="2365" cy="2061"/>
          </a:xfrm>
        </p:grpSpPr>
        <p:cxnSp>
          <p:nvCxnSpPr>
            <p:cNvPr id="67603" name="Straight Arrow Connector 4"/>
            <p:cNvCxnSpPr>
              <a:cxnSpLocks noChangeShapeType="1"/>
            </p:cNvCxnSpPr>
            <p:nvPr/>
          </p:nvCxnSpPr>
          <p:spPr bwMode="auto">
            <a:xfrm>
              <a:off x="3024" y="2831"/>
              <a:ext cx="2064" cy="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7604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3023" y="1056"/>
              <a:ext cx="2" cy="177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7605" name="Straight Arrow Connector 11"/>
            <p:cNvCxnSpPr>
              <a:cxnSpLocks noChangeShapeType="1"/>
            </p:cNvCxnSpPr>
            <p:nvPr/>
          </p:nvCxnSpPr>
          <p:spPr bwMode="auto">
            <a:xfrm flipV="1">
              <a:off x="3024" y="1535"/>
              <a:ext cx="1104" cy="1296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7606" name="TextBox 14"/>
            <p:cNvSpPr txBox="1">
              <a:spLocks noChangeArrowheads="1"/>
            </p:cNvSpPr>
            <p:nvPr/>
          </p:nvSpPr>
          <p:spPr bwMode="auto">
            <a:xfrm>
              <a:off x="3334" y="2867"/>
              <a:ext cx="15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</a:rPr>
                <a:t>Opt. #1 Parameters</a:t>
              </a:r>
            </a:p>
          </p:txBody>
        </p:sp>
        <p:sp>
          <p:nvSpPr>
            <p:cNvPr id="67607" name="TextBox 15"/>
            <p:cNvSpPr txBox="1">
              <a:spLocks noChangeArrowheads="1"/>
            </p:cNvSpPr>
            <p:nvPr/>
          </p:nvSpPr>
          <p:spPr bwMode="auto">
            <a:xfrm rot="-5400000">
              <a:off x="2092" y="1781"/>
              <a:ext cx="15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008400"/>
                  </a:solidFill>
                </a:rPr>
                <a:t>Opt. #2 Parameters</a:t>
              </a:r>
            </a:p>
          </p:txBody>
        </p:sp>
        <p:sp>
          <p:nvSpPr>
            <p:cNvPr id="67608" name="TextBox 16"/>
            <p:cNvSpPr txBox="1">
              <a:spLocks noChangeArrowheads="1"/>
            </p:cNvSpPr>
            <p:nvPr/>
          </p:nvSpPr>
          <p:spPr bwMode="auto">
            <a:xfrm rot="-2981633">
              <a:off x="3041" y="2030"/>
              <a:ext cx="15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0C00FF"/>
                  </a:solidFill>
                </a:rPr>
                <a:t>Opt. #3 Parameters</a:t>
              </a:r>
            </a:p>
          </p:txBody>
        </p:sp>
      </p:grp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3144838" y="6246813"/>
            <a:ext cx="19050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oval" w="lg" len="lg"/>
          </a:ln>
        </p:spPr>
      </p:cxn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144838" y="5713413"/>
            <a:ext cx="1905000" cy="533400"/>
            <a:chOff x="2514600" y="5715000"/>
            <a:chExt cx="1905000" cy="533400"/>
          </a:xfrm>
        </p:grpSpPr>
        <p:cxnSp>
          <p:nvCxnSpPr>
            <p:cNvPr id="67601" name="Straight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4152107" y="5980906"/>
              <a:ext cx="533400" cy="158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oval" w="lg" len="lg"/>
            </a:ln>
          </p:spPr>
        </p:cxnSp>
        <p:cxnSp>
          <p:nvCxnSpPr>
            <p:cNvPr id="67602" name="Straight Connector 15"/>
            <p:cNvCxnSpPr>
              <a:cxnSpLocks noChangeShapeType="1"/>
            </p:cNvCxnSpPr>
            <p:nvPr/>
          </p:nvCxnSpPr>
          <p:spPr bwMode="auto">
            <a:xfrm rot="10800000">
              <a:off x="2514600" y="5715000"/>
              <a:ext cx="19050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144838" y="4570413"/>
            <a:ext cx="2895600" cy="1676400"/>
            <a:chOff x="1584" y="2880"/>
            <a:chExt cx="1824" cy="1056"/>
          </a:xfrm>
        </p:grpSpPr>
        <p:cxnSp>
          <p:nvCxnSpPr>
            <p:cNvPr id="67593" name="Straight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3144" y="3144"/>
              <a:ext cx="336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67595" name="Straight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1945" y="3143"/>
              <a:ext cx="336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67596" name="Straight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2736" y="3024"/>
              <a:ext cx="624" cy="5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oval" w="sm" len="sm"/>
            </a:ln>
          </p:spPr>
        </p:cxnSp>
        <p:cxnSp>
          <p:nvCxnSpPr>
            <p:cNvPr id="67597" name="Straight Connector 19"/>
            <p:cNvCxnSpPr>
              <a:cxnSpLocks noChangeShapeType="1"/>
            </p:cNvCxnSpPr>
            <p:nvPr/>
          </p:nvCxnSpPr>
          <p:spPr bwMode="auto">
            <a:xfrm rot="5400000" flipH="1" flipV="1">
              <a:off x="2736" y="3360"/>
              <a:ext cx="62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67598" name="Straight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1536" y="3024"/>
              <a:ext cx="62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67599" name="Straight Connector 21"/>
            <p:cNvCxnSpPr>
              <a:cxnSpLocks noChangeShapeType="1"/>
            </p:cNvCxnSpPr>
            <p:nvPr/>
          </p:nvCxnSpPr>
          <p:spPr bwMode="auto">
            <a:xfrm>
              <a:off x="2112" y="2976"/>
              <a:ext cx="120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67600" name="Straight Connector 21"/>
            <p:cNvCxnSpPr>
              <a:cxnSpLocks noChangeShapeType="1"/>
            </p:cNvCxnSpPr>
            <p:nvPr/>
          </p:nvCxnSpPr>
          <p:spPr bwMode="auto">
            <a:xfrm>
              <a:off x="2112" y="3311"/>
              <a:ext cx="120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sp>
          <p:nvSpPr>
            <p:cNvPr id="43" name="5-Point Star 42"/>
            <p:cNvSpPr/>
            <p:nvPr/>
          </p:nvSpPr>
          <p:spPr bwMode="auto">
            <a:xfrm>
              <a:off x="3216" y="2880"/>
              <a:ext cx="192" cy="192"/>
            </a:xfrm>
            <a:prstGeom prst="star5">
              <a:avLst/>
            </a:prstGeom>
            <a:solidFill>
              <a:srgbClr val="FFD7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284D501-B0E2-0D4D-8772-60D6C202F84A}" type="slidenum">
              <a:rPr lang="en-US"/>
              <a:pPr algn="r"/>
              <a:t>27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226425" cy="5256213"/>
          </a:xfrm>
        </p:spPr>
        <p:txBody>
          <a:bodyPr/>
          <a:lstStyle/>
          <a:p>
            <a:r>
              <a:rPr lang="en-US" dirty="0" smtClean="0"/>
              <a:t>Stencil Code Overview</a:t>
            </a:r>
          </a:p>
          <a:p>
            <a:r>
              <a:rPr lang="en-US" dirty="0" smtClean="0"/>
              <a:t>Cache-based Architectures</a:t>
            </a:r>
          </a:p>
          <a:p>
            <a:r>
              <a:rPr lang="en-US" dirty="0" smtClean="0"/>
              <a:t>Auto-tuning Description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Stencil Auto-tuning Results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3D 7-Point Stencil (Memory-Intensive Kernel)</a:t>
            </a:r>
          </a:p>
          <a:p>
            <a:pPr lvl="1"/>
            <a:r>
              <a:rPr lang="en-US" dirty="0" smtClean="0"/>
              <a:t>3D 27-Point Stencil (Compute-Intensive Kernel)</a:t>
            </a:r>
          </a:p>
          <a:p>
            <a:pPr lvl="1"/>
            <a:r>
              <a:rPr lang="en-US" dirty="0" smtClean="0"/>
              <a:t>3D Helmholtz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7-Point Stencil Problem</a:t>
            </a:r>
            <a:endParaRPr lang="en-US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3D 7-point stencil performs:</a:t>
            </a:r>
          </a:p>
          <a:p>
            <a:pPr lvl="1"/>
            <a:r>
              <a:rPr lang="en-US" dirty="0" smtClean="0"/>
              <a:t>8 flops per point</a:t>
            </a:r>
          </a:p>
          <a:p>
            <a:pPr lvl="1"/>
            <a:r>
              <a:rPr lang="en-US" dirty="0" smtClean="0"/>
              <a:t>16 or 24 Bytes of memory traffic per point </a:t>
            </a:r>
          </a:p>
          <a:p>
            <a:r>
              <a:rPr lang="en-US" dirty="0" smtClean="0"/>
              <a:t>AI is either 0.33</a:t>
            </a:r>
            <a:r>
              <a:rPr lang="en-US" dirty="0" smtClean="0"/>
              <a:t> or 0.5 </a:t>
            </a:r>
            <a:r>
              <a:rPr lang="en-US" dirty="0" smtClean="0"/>
              <a:t>(</a:t>
            </a:r>
            <a:r>
              <a:rPr lang="en-US" dirty="0" err="1" smtClean="0"/>
              <a:t>w</a:t>
            </a:r>
            <a:r>
              <a:rPr lang="en-US" dirty="0" smtClean="0"/>
              <a:t>/ cache </a:t>
            </a:r>
            <a:r>
              <a:rPr lang="en-US" dirty="0" smtClean="0"/>
              <a:t>bypass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This kernel should be memory-bound on most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architectures: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We will perform a single out-of-place sweep of this stencil over a 256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 grid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1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5E0094F-BD05-2840-B096-ACB8A687CC07}" type="slidenum">
              <a:rPr lang="en-US"/>
              <a:pPr algn="r"/>
              <a:t>28</a:t>
            </a:fld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88900" y="3395246"/>
            <a:ext cx="9047163" cy="1862554"/>
            <a:chOff x="88900" y="1905000"/>
            <a:chExt cx="9047163" cy="1862554"/>
          </a:xfrm>
        </p:grpSpPr>
        <p:sp>
          <p:nvSpPr>
            <p:cNvPr id="22535" name="Text Box 26"/>
            <p:cNvSpPr txBox="1">
              <a:spLocks noChangeArrowheads="1"/>
            </p:cNvSpPr>
            <p:nvPr/>
          </p:nvSpPr>
          <p:spPr bwMode="auto">
            <a:xfrm>
              <a:off x="7386638" y="2422525"/>
              <a:ext cx="174942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/>
                <a:t>Computation</a:t>
              </a:r>
            </a:p>
            <a:p>
              <a:pPr algn="ctr"/>
              <a:r>
                <a:rPr lang="en-US" sz="2000" b="1" dirty="0"/>
                <a:t>Bound</a:t>
              </a:r>
            </a:p>
          </p:txBody>
        </p:sp>
        <p:sp>
          <p:nvSpPr>
            <p:cNvPr id="22536" name="Text Box 27"/>
            <p:cNvSpPr txBox="1">
              <a:spLocks noChangeArrowheads="1"/>
            </p:cNvSpPr>
            <p:nvPr/>
          </p:nvSpPr>
          <p:spPr bwMode="auto">
            <a:xfrm>
              <a:off x="88900" y="2422525"/>
              <a:ext cx="115887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/>
                <a:t>Memory</a:t>
              </a:r>
            </a:p>
            <a:p>
              <a:pPr algn="ctr"/>
              <a:r>
                <a:rPr lang="en-US" sz="2000" b="1" dirty="0"/>
                <a:t>Bound</a:t>
              </a: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1219200" y="2286000"/>
              <a:ext cx="6172200" cy="990600"/>
            </a:xfrm>
            <a:prstGeom prst="rightArrow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FF0000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Ideal Arithmetic Intensity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066800" y="3024410"/>
              <a:ext cx="327308" cy="499900"/>
              <a:chOff x="1066800" y="3024410"/>
              <a:chExt cx="327308" cy="49990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1143000" y="3099816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1066800" y="3124200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0</a:t>
                </a:r>
                <a:endParaRPr lang="en-US" sz="2000" b="1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556248" y="3026664"/>
              <a:ext cx="327308" cy="499900"/>
              <a:chOff x="1066800" y="3024410"/>
              <a:chExt cx="327308" cy="499900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1143000" y="3099816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1066800" y="3124200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2</a:t>
                </a:r>
                <a:endParaRPr lang="en-US" sz="2000" b="1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13048" y="3026664"/>
              <a:ext cx="327308" cy="499900"/>
              <a:chOff x="1066800" y="3024410"/>
              <a:chExt cx="327308" cy="499900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 rot="5400000">
                <a:off x="1143000" y="3099816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1066800" y="3124200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1</a:t>
                </a:r>
                <a:endParaRPr lang="en-US" sz="2000" b="1" dirty="0"/>
              </a:p>
            </p:txBody>
          </p:sp>
        </p:grpSp>
        <p:cxnSp>
          <p:nvCxnSpPr>
            <p:cNvPr id="33" name="Straight Connector 32"/>
            <p:cNvCxnSpPr/>
            <p:nvPr/>
          </p:nvCxnSpPr>
          <p:spPr bwMode="auto">
            <a:xfrm rot="5400000">
              <a:off x="2441448" y="2781300"/>
              <a:ext cx="53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1984248" y="2780506"/>
              <a:ext cx="53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rot="5400000" flipH="1" flipV="1">
              <a:off x="2093976" y="319125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rot="5400000" flipH="1" flipV="1">
              <a:off x="2551176" y="319125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240280" y="3352800"/>
              <a:ext cx="475488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2404872" y="3429000"/>
              <a:ext cx="1524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1676400" y="3429000"/>
              <a:ext cx="15754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7-point stencil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4498848" y="2780506"/>
              <a:ext cx="53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6217920" y="2780506"/>
              <a:ext cx="53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rot="5400000" flipH="1" flipV="1">
              <a:off x="4608576" y="31996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rot="5400000" flipH="1" flipV="1">
              <a:off x="6323806" y="31996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4754880" y="3352800"/>
              <a:ext cx="1728216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5563394" y="3428206"/>
              <a:ext cx="1524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4800600" y="3429000"/>
              <a:ext cx="16895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27-point stencil</a:t>
              </a:r>
              <a:endParaRPr lang="en-US" sz="1600" b="1" dirty="0"/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 rot="5400000">
              <a:off x="1618488" y="2780506"/>
              <a:ext cx="53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rot="16200000" flipH="1" flipV="1">
              <a:off x="1737360" y="23614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990600" y="1905000"/>
              <a:ext cx="18265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</a:rPr>
                <a:t>Helmholtz kernel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56" name="Picture 55" descr="stencil_7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400800" y="990600"/>
            <a:ext cx="2209800" cy="206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Stencil Code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wish to exploit </a:t>
            </a:r>
            <a:r>
              <a:rPr lang="en-US" dirty="0" err="1" smtClean="0"/>
              <a:t>multicore</a:t>
            </a:r>
            <a:r>
              <a:rPr lang="en-US" dirty="0" smtClean="0"/>
              <a:t> resources</a:t>
            </a:r>
          </a:p>
          <a:p>
            <a:r>
              <a:rPr lang="en-US" dirty="0" smtClean="0"/>
              <a:t>First attempt at writing parallel stencil code: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pthreads</a:t>
            </a:r>
            <a:endParaRPr lang="en-US" dirty="0" smtClean="0"/>
          </a:p>
          <a:p>
            <a:pPr lvl="1"/>
            <a:r>
              <a:rPr lang="en-US" dirty="0" smtClean="0"/>
              <a:t>Parallelize in least contiguous grid dimension</a:t>
            </a:r>
          </a:p>
          <a:p>
            <a:pPr lvl="1"/>
            <a:r>
              <a:rPr lang="en-US" dirty="0" smtClean="0"/>
              <a:t>Thread affinity for scaling: multithreading, then </a:t>
            </a:r>
            <a:r>
              <a:rPr lang="en-US" dirty="0" err="1" smtClean="0"/>
              <a:t>multicore</a:t>
            </a:r>
            <a:r>
              <a:rPr lang="en-US" dirty="0" smtClean="0"/>
              <a:t>, then </a:t>
            </a:r>
            <a:r>
              <a:rPr lang="en-US" dirty="0" err="1" smtClean="0"/>
              <a:t>multisocket</a:t>
            </a:r>
            <a:endParaRPr lang="en-US" dirty="0" smtClean="0"/>
          </a:p>
        </p:txBody>
      </p:sp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533400" y="5073650"/>
            <a:ext cx="2590800" cy="1247775"/>
            <a:chOff x="300" y="3532"/>
            <a:chExt cx="1140" cy="522"/>
          </a:xfrm>
        </p:grpSpPr>
        <p:sp>
          <p:nvSpPr>
            <p:cNvPr id="24597" name="Line 10"/>
            <p:cNvSpPr>
              <a:spLocks noChangeShapeType="1"/>
            </p:cNvSpPr>
            <p:nvPr/>
          </p:nvSpPr>
          <p:spPr bwMode="auto">
            <a:xfrm>
              <a:off x="384" y="398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8" name="Line 11"/>
            <p:cNvSpPr>
              <a:spLocks noChangeShapeType="1"/>
            </p:cNvSpPr>
            <p:nvPr/>
          </p:nvSpPr>
          <p:spPr bwMode="auto">
            <a:xfrm rot="-5400000">
              <a:off x="240" y="3840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9" name="Line 12"/>
            <p:cNvSpPr>
              <a:spLocks noChangeShapeType="1"/>
            </p:cNvSpPr>
            <p:nvPr/>
          </p:nvSpPr>
          <p:spPr bwMode="auto">
            <a:xfrm rot="-5400000">
              <a:off x="384" y="3792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00" name="Text Box 13"/>
            <p:cNvSpPr txBox="1">
              <a:spLocks noChangeArrowheads="1"/>
            </p:cNvSpPr>
            <p:nvPr/>
          </p:nvSpPr>
          <p:spPr bwMode="auto">
            <a:xfrm>
              <a:off x="300" y="3532"/>
              <a:ext cx="18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x</a:t>
              </a:r>
            </a:p>
          </p:txBody>
        </p:sp>
        <p:sp>
          <p:nvSpPr>
            <p:cNvPr id="24601" name="Text Box 14"/>
            <p:cNvSpPr txBox="1">
              <a:spLocks noChangeArrowheads="1"/>
            </p:cNvSpPr>
            <p:nvPr/>
          </p:nvSpPr>
          <p:spPr bwMode="auto">
            <a:xfrm>
              <a:off x="624" y="3888"/>
              <a:ext cx="180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y</a:t>
              </a:r>
            </a:p>
          </p:txBody>
        </p:sp>
        <p:sp>
          <p:nvSpPr>
            <p:cNvPr id="24602" name="Text Box 15"/>
            <p:cNvSpPr txBox="1">
              <a:spLocks noChangeArrowheads="1"/>
            </p:cNvSpPr>
            <p:nvPr/>
          </p:nvSpPr>
          <p:spPr bwMode="auto">
            <a:xfrm>
              <a:off x="576" y="3648"/>
              <a:ext cx="86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i="1"/>
                <a:t>z (unit-stride)</a:t>
              </a:r>
            </a:p>
          </p:txBody>
        </p:sp>
      </p:grpSp>
      <p:grpSp>
        <p:nvGrpSpPr>
          <p:cNvPr id="24581" name="Group 96"/>
          <p:cNvGrpSpPr>
            <a:grpSpLocks/>
          </p:cNvGrpSpPr>
          <p:nvPr/>
        </p:nvGrpSpPr>
        <p:grpSpPr bwMode="auto">
          <a:xfrm>
            <a:off x="2819400" y="3511550"/>
            <a:ext cx="2895600" cy="3038475"/>
            <a:chOff x="2819400" y="3206344"/>
            <a:chExt cx="2895600" cy="3038881"/>
          </a:xfrm>
        </p:grpSpPr>
        <p:sp>
          <p:nvSpPr>
            <p:cNvPr id="24583" name="Rectangle 6"/>
            <p:cNvSpPr>
              <a:spLocks noChangeArrowheads="1"/>
            </p:cNvSpPr>
            <p:nvPr/>
          </p:nvSpPr>
          <p:spPr bwMode="auto">
            <a:xfrm>
              <a:off x="2819400" y="3767557"/>
              <a:ext cx="2171700" cy="21100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4" name="AutoShape 7"/>
            <p:cNvSpPr>
              <a:spLocks noChangeArrowheads="1"/>
            </p:cNvSpPr>
            <p:nvPr/>
          </p:nvSpPr>
          <p:spPr bwMode="auto">
            <a:xfrm>
              <a:off x="2819400" y="3206344"/>
              <a:ext cx="2895600" cy="562679"/>
            </a:xfrm>
            <a:prstGeom prst="parallelogram">
              <a:avLst>
                <a:gd name="adj" fmla="val 12500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5" name="AutoShape 8"/>
            <p:cNvSpPr>
              <a:spLocks noChangeArrowheads="1"/>
            </p:cNvSpPr>
            <p:nvPr/>
          </p:nvSpPr>
          <p:spPr bwMode="auto">
            <a:xfrm rot="16200000" flipH="1">
              <a:off x="4016688" y="4180756"/>
              <a:ext cx="2672724" cy="723900"/>
            </a:xfrm>
            <a:prstGeom prst="parallelogram">
              <a:avLst>
                <a:gd name="adj" fmla="val 7999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6" name="Text Box 39"/>
            <p:cNvSpPr txBox="1">
              <a:spLocks noChangeArrowheads="1"/>
            </p:cNvSpPr>
            <p:nvPr/>
          </p:nvSpPr>
          <p:spPr bwMode="auto">
            <a:xfrm>
              <a:off x="3332163" y="5878463"/>
              <a:ext cx="1984375" cy="36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/>
                <a:t>256</a:t>
              </a:r>
              <a:r>
                <a:rPr lang="en-US" sz="1800" b="1" baseline="30000"/>
                <a:t>3</a:t>
              </a:r>
              <a:r>
                <a:rPr lang="en-US" sz="1800" b="1"/>
                <a:t> regular grid</a:t>
              </a:r>
            </a:p>
          </p:txBody>
        </p:sp>
        <p:cxnSp>
          <p:nvCxnSpPr>
            <p:cNvPr id="24587" name="Straight Connector 71"/>
            <p:cNvCxnSpPr>
              <a:cxnSpLocks noChangeShapeType="1"/>
              <a:stCxn id="24583" idx="1"/>
              <a:endCxn id="24585" idx="1"/>
            </p:cNvCxnSpPr>
            <p:nvPr/>
          </p:nvCxnSpPr>
          <p:spPr bwMode="auto">
            <a:xfrm rot="10800000" flipH="1" flipV="1">
              <a:off x="2819400" y="4822580"/>
              <a:ext cx="2171700" cy="96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4588" name="Straight Connector 72"/>
            <p:cNvCxnSpPr>
              <a:cxnSpLocks noChangeShapeType="1"/>
            </p:cNvCxnSpPr>
            <p:nvPr/>
          </p:nvCxnSpPr>
          <p:spPr bwMode="auto">
            <a:xfrm rot="10800000" flipH="1" flipV="1">
              <a:off x="2819401" y="5336003"/>
              <a:ext cx="2171700" cy="96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4589" name="Straight Connector 73"/>
            <p:cNvCxnSpPr>
              <a:cxnSpLocks noChangeShapeType="1"/>
            </p:cNvCxnSpPr>
            <p:nvPr/>
          </p:nvCxnSpPr>
          <p:spPr bwMode="auto">
            <a:xfrm rot="10800000" flipH="1" flipV="1">
              <a:off x="2819401" y="4345403"/>
              <a:ext cx="2171700" cy="96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4590" name="Straight Connector 74"/>
            <p:cNvCxnSpPr>
              <a:cxnSpLocks noChangeShapeType="1"/>
            </p:cNvCxnSpPr>
            <p:nvPr/>
          </p:nvCxnSpPr>
          <p:spPr bwMode="auto">
            <a:xfrm flipV="1">
              <a:off x="4992624" y="3769852"/>
              <a:ext cx="722376" cy="585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4591" name="Straight Connector 82"/>
            <p:cNvCxnSpPr>
              <a:cxnSpLocks noChangeShapeType="1"/>
            </p:cNvCxnSpPr>
            <p:nvPr/>
          </p:nvCxnSpPr>
          <p:spPr bwMode="auto">
            <a:xfrm flipV="1">
              <a:off x="4992624" y="4245340"/>
              <a:ext cx="722376" cy="585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4592" name="Straight Connector 83"/>
            <p:cNvCxnSpPr>
              <a:cxnSpLocks noChangeShapeType="1"/>
            </p:cNvCxnSpPr>
            <p:nvPr/>
          </p:nvCxnSpPr>
          <p:spPr bwMode="auto">
            <a:xfrm flipV="1">
              <a:off x="4992624" y="4760452"/>
              <a:ext cx="722376" cy="585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</p:cxnSp>
        <p:sp>
          <p:nvSpPr>
            <p:cNvPr id="24593" name="Text Box 39"/>
            <p:cNvSpPr txBox="1">
              <a:spLocks noChangeArrowheads="1"/>
            </p:cNvSpPr>
            <p:nvPr/>
          </p:nvSpPr>
          <p:spPr bwMode="auto">
            <a:xfrm>
              <a:off x="3352800" y="3885885"/>
              <a:ext cx="1136650" cy="366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/>
                <a:t>Thread 0</a:t>
              </a:r>
            </a:p>
          </p:txBody>
        </p:sp>
        <p:sp>
          <p:nvSpPr>
            <p:cNvPr id="24594" name="Text Box 39"/>
            <p:cNvSpPr txBox="1">
              <a:spLocks noChangeArrowheads="1"/>
            </p:cNvSpPr>
            <p:nvPr/>
          </p:nvSpPr>
          <p:spPr bwMode="auto">
            <a:xfrm>
              <a:off x="3352800" y="4419356"/>
              <a:ext cx="1136650" cy="36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/>
                <a:t>Thread 1</a:t>
              </a:r>
            </a:p>
          </p:txBody>
        </p:sp>
        <p:sp>
          <p:nvSpPr>
            <p:cNvPr id="24595" name="Text Box 39"/>
            <p:cNvSpPr txBox="1">
              <a:spLocks noChangeArrowheads="1"/>
            </p:cNvSpPr>
            <p:nvPr/>
          </p:nvSpPr>
          <p:spPr bwMode="auto">
            <a:xfrm>
              <a:off x="3352800" y="5410088"/>
              <a:ext cx="1149350" cy="36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/>
                <a:t>Thread n</a:t>
              </a:r>
            </a:p>
          </p:txBody>
        </p:sp>
        <p:sp>
          <p:nvSpPr>
            <p:cNvPr id="24596" name="Text Box 39"/>
            <p:cNvSpPr txBox="1">
              <a:spLocks noChangeArrowheads="1"/>
            </p:cNvSpPr>
            <p:nvPr/>
          </p:nvSpPr>
          <p:spPr bwMode="auto">
            <a:xfrm rot="5400000">
              <a:off x="3799654" y="4886961"/>
              <a:ext cx="412806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/>
                <a:t>…</a:t>
              </a:r>
            </a:p>
          </p:txBody>
        </p:sp>
      </p:grpSp>
      <p:sp>
        <p:nvSpPr>
          <p:cNvPr id="24582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5E0094F-BD05-2840-B096-ACB8A687CC07}" type="slidenum">
              <a:rPr lang="en-US"/>
              <a:pPr algn="r"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created an automatic stencil tuner (auto-tuner) that achieves up to 5.4x speedups over naïvely threaded stencil code</a:t>
            </a:r>
          </a:p>
          <a:p>
            <a:r>
              <a:rPr lang="en-US" dirty="0" smtClean="0"/>
              <a:t>We have developed an “Optimized Stream” benchmark for determining a system’s highest attainable memory bandwidth</a:t>
            </a:r>
          </a:p>
          <a:p>
            <a:r>
              <a:rPr lang="en-US" dirty="0" smtClean="0"/>
              <a:t>We have bound stencil performance using the Roofline Model and in-cache performance</a:t>
            </a:r>
          </a:p>
          <a:p>
            <a:endParaRPr lang="en-US" dirty="0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C6997C2-747C-8C46-9B3D-DB5BD26645BA}" type="slidenum">
              <a:rPr lang="en-US"/>
              <a:pPr algn="r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324600" y="3886200"/>
            <a:ext cx="2459736" cy="25192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28600" y="3886200"/>
            <a:ext cx="2523744" cy="25179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276600" y="3886200"/>
            <a:ext cx="2523744" cy="2517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276600" y="990600"/>
            <a:ext cx="2514600" cy="25204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324600" y="990600"/>
            <a:ext cx="2523744" cy="25179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228600" y="990600"/>
            <a:ext cx="2532888" cy="2521242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Naïve Performance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573463" y="34290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Nehalem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231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AMD Barcelona</a:t>
            </a:r>
          </a:p>
        </p:txBody>
      </p:sp>
      <p:sp>
        <p:nvSpPr>
          <p:cNvPr id="43013" name="Text Box 214"/>
          <p:cNvSpPr txBox="1">
            <a:spLocks noChangeArrowheads="1"/>
          </p:cNvSpPr>
          <p:nvPr/>
        </p:nvSpPr>
        <p:spPr bwMode="auto">
          <a:xfrm>
            <a:off x="3514725" y="6400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Sun Niagara2</a:t>
            </a:r>
          </a:p>
        </p:txBody>
      </p:sp>
      <p:sp>
        <p:nvSpPr>
          <p:cNvPr id="43014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86F0ADE6-B540-F44F-953D-E67C10E336B5}" type="slidenum">
              <a:rPr lang="en-US"/>
              <a:pPr algn="r"/>
              <a:t>30</a:t>
            </a:fld>
            <a:endParaRPr lang="en-US"/>
          </a:p>
        </p:txBody>
      </p:sp>
      <p:sp>
        <p:nvSpPr>
          <p:cNvPr id="43015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Clovertown</a:t>
            </a:r>
          </a:p>
        </p:txBody>
      </p:sp>
      <p:sp>
        <p:nvSpPr>
          <p:cNvPr id="43016" name="Text Box 214"/>
          <p:cNvSpPr txBox="1">
            <a:spLocks noChangeArrowheads="1"/>
          </p:cNvSpPr>
          <p:nvPr/>
        </p:nvSpPr>
        <p:spPr bwMode="auto">
          <a:xfrm>
            <a:off x="381000" y="6402388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IBM Blue Gene/P</a:t>
            </a:r>
          </a:p>
        </p:txBody>
      </p:sp>
      <p:sp>
        <p:nvSpPr>
          <p:cNvPr id="43017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4400" b="1"/>
          </a:p>
        </p:txBody>
      </p:sp>
      <p:grpSp>
        <p:nvGrpSpPr>
          <p:cNvPr id="24" name="Group 23"/>
          <p:cNvGrpSpPr/>
          <p:nvPr/>
        </p:nvGrpSpPr>
        <p:grpSpPr>
          <a:xfrm>
            <a:off x="609600" y="1600200"/>
            <a:ext cx="2547091" cy="685800"/>
            <a:chOff x="563745" y="1600200"/>
            <a:chExt cx="2547091" cy="685800"/>
          </a:xfrm>
        </p:grpSpPr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563745" y="1600200"/>
              <a:ext cx="254709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0080FF"/>
                  </a:solidFill>
                </a:rPr>
                <a:t>47% </a:t>
              </a:r>
              <a:r>
                <a:rPr lang="en-US" sz="1500" b="1" dirty="0">
                  <a:solidFill>
                    <a:srgbClr val="0080FF"/>
                  </a:solidFill>
                </a:rPr>
                <a:t>of</a:t>
              </a:r>
              <a:r>
                <a:rPr lang="en-US" sz="1500" b="1" dirty="0" smtClean="0">
                  <a:solidFill>
                    <a:srgbClr val="0080FF"/>
                  </a:solidFill>
                </a:rPr>
                <a:t> Performance Limit</a:t>
              </a:r>
              <a:endParaRPr lang="en-US" sz="1500" b="1" dirty="0">
                <a:solidFill>
                  <a:srgbClr val="0080FF"/>
                </a:solidFill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859145" y="1905000"/>
              <a:ext cx="579254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57600" y="1905000"/>
            <a:ext cx="2547091" cy="914399"/>
            <a:chOff x="563745" y="1658035"/>
            <a:chExt cx="2547091" cy="914399"/>
          </a:xfrm>
        </p:grpSpPr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563745" y="1658035"/>
              <a:ext cx="254709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0080FF"/>
                  </a:solidFill>
                </a:rPr>
                <a:t>19</a:t>
              </a:r>
              <a:r>
                <a:rPr lang="en-US" sz="1500" b="1" dirty="0">
                  <a:solidFill>
                    <a:srgbClr val="0080FF"/>
                  </a:solidFill>
                </a:rPr>
                <a:t>% of</a:t>
              </a:r>
              <a:r>
                <a:rPr lang="en-US" sz="1500" b="1" dirty="0" smtClean="0">
                  <a:solidFill>
                    <a:srgbClr val="0080FF"/>
                  </a:solidFill>
                </a:rPr>
                <a:t> Performance Limit</a:t>
              </a:r>
              <a:endParaRPr lang="en-US" sz="1500" b="1" dirty="0">
                <a:solidFill>
                  <a:srgbClr val="0080FF"/>
                </a:solidFill>
              </a:endParaRP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1630546" y="1962835"/>
              <a:ext cx="304800" cy="6095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75120" y="1905000"/>
            <a:ext cx="2547091" cy="914400"/>
            <a:chOff x="533265" y="1658035"/>
            <a:chExt cx="2547091" cy="914400"/>
          </a:xfrm>
        </p:grpSpPr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533265" y="1658035"/>
              <a:ext cx="254709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0080FF"/>
                  </a:solidFill>
                </a:rPr>
                <a:t>17% </a:t>
              </a:r>
              <a:r>
                <a:rPr lang="en-US" sz="1500" b="1" dirty="0">
                  <a:solidFill>
                    <a:srgbClr val="0080FF"/>
                  </a:solidFill>
                </a:rPr>
                <a:t>of</a:t>
              </a:r>
              <a:r>
                <a:rPr lang="en-US" sz="1500" b="1" dirty="0" smtClean="0">
                  <a:solidFill>
                    <a:srgbClr val="0080FF"/>
                  </a:solidFill>
                </a:rPr>
                <a:t> Performance Limit</a:t>
              </a:r>
              <a:endParaRPr lang="en-US" sz="1500" b="1" dirty="0">
                <a:solidFill>
                  <a:srgbClr val="0080FF"/>
                </a:solidFill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1782945" y="1962835"/>
              <a:ext cx="76201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85800" y="4648200"/>
            <a:ext cx="2547091" cy="914400"/>
            <a:chOff x="607454" y="1658035"/>
            <a:chExt cx="2547091" cy="914400"/>
          </a:xfrm>
        </p:grpSpPr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607454" y="1658035"/>
              <a:ext cx="254709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0080FF"/>
                  </a:solidFill>
                </a:rPr>
                <a:t>23% </a:t>
              </a:r>
              <a:r>
                <a:rPr lang="en-US" sz="1500" b="1" dirty="0">
                  <a:solidFill>
                    <a:srgbClr val="0080FF"/>
                  </a:solidFill>
                </a:rPr>
                <a:t>of</a:t>
              </a:r>
              <a:r>
                <a:rPr lang="en-US" sz="1500" b="1" dirty="0" smtClean="0">
                  <a:solidFill>
                    <a:srgbClr val="0080FF"/>
                  </a:solidFill>
                </a:rPr>
                <a:t> Performance Limit</a:t>
              </a:r>
              <a:endParaRPr lang="en-US" sz="1500" b="1" dirty="0">
                <a:solidFill>
                  <a:srgbClr val="0080FF"/>
                </a:solidFill>
              </a:endParaRP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1826654" y="1962835"/>
              <a:ext cx="5334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57600" y="4648200"/>
            <a:ext cx="2547091" cy="1066800"/>
            <a:chOff x="563745" y="1658035"/>
            <a:chExt cx="2547091" cy="1066800"/>
          </a:xfrm>
        </p:grpSpPr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563745" y="1658035"/>
              <a:ext cx="254709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0080FF"/>
                  </a:solidFill>
                </a:rPr>
                <a:t>16% </a:t>
              </a:r>
              <a:r>
                <a:rPr lang="en-US" sz="1500" b="1" dirty="0">
                  <a:solidFill>
                    <a:srgbClr val="0080FF"/>
                  </a:solidFill>
                </a:rPr>
                <a:t>of</a:t>
              </a:r>
              <a:r>
                <a:rPr lang="en-US" sz="1500" b="1" dirty="0" smtClean="0">
                  <a:solidFill>
                    <a:srgbClr val="0080FF"/>
                  </a:solidFill>
                </a:rPr>
                <a:t> Performance Limit</a:t>
              </a:r>
              <a:endParaRPr lang="en-US" sz="1500" b="1" dirty="0">
                <a:solidFill>
                  <a:srgbClr val="0080FF"/>
                </a:solidFill>
              </a:endParaRPr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H="1">
              <a:off x="1630544" y="1962835"/>
              <a:ext cx="76199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63"/>
          <p:cNvSpPr>
            <a:spLocks noChangeArrowheads="1"/>
          </p:cNvSpPr>
          <p:nvPr/>
        </p:nvSpPr>
        <p:spPr bwMode="auto">
          <a:xfrm>
            <a:off x="2438400" y="6096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(3D 7-Point Stencil)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324600" y="3886200"/>
            <a:ext cx="2514600" cy="2575486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Auto-tuned Performance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573463" y="34290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Nehalem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231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AMD Barcelona</a:t>
            </a:r>
          </a:p>
        </p:txBody>
      </p:sp>
      <p:sp>
        <p:nvSpPr>
          <p:cNvPr id="45061" name="Text Box 214"/>
          <p:cNvSpPr txBox="1">
            <a:spLocks noChangeArrowheads="1"/>
          </p:cNvSpPr>
          <p:nvPr/>
        </p:nvSpPr>
        <p:spPr bwMode="auto">
          <a:xfrm>
            <a:off x="3514725" y="6400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Sun Niagara2</a:t>
            </a:r>
          </a:p>
        </p:txBody>
      </p:sp>
      <p:sp>
        <p:nvSpPr>
          <p:cNvPr id="45062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57E67D9-9D3E-794C-B255-8792F043B7C7}" type="slidenum">
              <a:rPr lang="en-US"/>
              <a:pPr algn="r"/>
              <a:t>31</a:t>
            </a:fld>
            <a:endParaRPr lang="en-US"/>
          </a:p>
        </p:txBody>
      </p:sp>
      <p:sp>
        <p:nvSpPr>
          <p:cNvPr id="45063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Clovertown</a:t>
            </a:r>
          </a:p>
        </p:txBody>
      </p:sp>
      <p:sp>
        <p:nvSpPr>
          <p:cNvPr id="45064" name="Text Box 214"/>
          <p:cNvSpPr txBox="1">
            <a:spLocks noChangeArrowheads="1"/>
          </p:cNvSpPr>
          <p:nvPr/>
        </p:nvSpPr>
        <p:spPr bwMode="auto">
          <a:xfrm>
            <a:off x="381000" y="6402388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IBM Blue Gene/P</a:t>
            </a:r>
          </a:p>
        </p:txBody>
      </p:sp>
      <p:sp>
        <p:nvSpPr>
          <p:cNvPr id="45065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4400" b="1"/>
          </a:p>
        </p:txBody>
      </p:sp>
      <p:pic>
        <p:nvPicPr>
          <p:cNvPr id="4506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75" y="3886200"/>
            <a:ext cx="25241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7075" y="3886200"/>
            <a:ext cx="25241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984250"/>
            <a:ext cx="25146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15075" y="990600"/>
            <a:ext cx="25241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2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990600"/>
            <a:ext cx="25336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63"/>
          <p:cNvSpPr>
            <a:spLocks noChangeArrowheads="1"/>
          </p:cNvSpPr>
          <p:nvPr/>
        </p:nvSpPr>
        <p:spPr bwMode="auto">
          <a:xfrm>
            <a:off x="2438400" y="6096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(3D 7-Point Stencil)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Scalability?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573463" y="34290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Nehalem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231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AMD Barcelona</a:t>
            </a:r>
          </a:p>
        </p:txBody>
      </p:sp>
      <p:sp>
        <p:nvSpPr>
          <p:cNvPr id="47109" name="Text Box 214"/>
          <p:cNvSpPr txBox="1">
            <a:spLocks noChangeArrowheads="1"/>
          </p:cNvSpPr>
          <p:nvPr/>
        </p:nvSpPr>
        <p:spPr bwMode="auto">
          <a:xfrm>
            <a:off x="3514725" y="6400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Sun Niagara2</a:t>
            </a:r>
          </a:p>
        </p:txBody>
      </p:sp>
      <p:sp>
        <p:nvSpPr>
          <p:cNvPr id="47110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00281FE-C371-DB45-8EC4-7964E7C7E8E1}" type="slidenum">
              <a:rPr lang="en-US"/>
              <a:pPr algn="r"/>
              <a:t>32</a:t>
            </a:fld>
            <a:endParaRPr lang="en-US"/>
          </a:p>
        </p:txBody>
      </p:sp>
      <p:sp>
        <p:nvSpPr>
          <p:cNvPr id="47111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Clovertown</a:t>
            </a:r>
          </a:p>
        </p:txBody>
      </p:sp>
      <p:sp>
        <p:nvSpPr>
          <p:cNvPr id="47112" name="Text Box 214"/>
          <p:cNvSpPr txBox="1">
            <a:spLocks noChangeArrowheads="1"/>
          </p:cNvSpPr>
          <p:nvPr/>
        </p:nvSpPr>
        <p:spPr bwMode="auto">
          <a:xfrm>
            <a:off x="381000" y="6402388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IBM Blue Gene/P</a:t>
            </a:r>
          </a:p>
        </p:txBody>
      </p:sp>
      <p:sp>
        <p:nvSpPr>
          <p:cNvPr id="47113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4400" b="1"/>
          </a:p>
        </p:txBody>
      </p:sp>
      <p:pic>
        <p:nvPicPr>
          <p:cNvPr id="47114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3886200"/>
            <a:ext cx="25241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7075" y="3886200"/>
            <a:ext cx="25241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984250"/>
            <a:ext cx="25146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5075" y="990600"/>
            <a:ext cx="25241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990600"/>
            <a:ext cx="25336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9" name="Rectangle 215"/>
          <p:cNvSpPr>
            <a:spLocks noChangeArrowheads="1"/>
          </p:cNvSpPr>
          <p:nvPr/>
        </p:nvSpPr>
        <p:spPr bwMode="auto">
          <a:xfrm>
            <a:off x="0" y="914400"/>
            <a:ext cx="3043238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1.9x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for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8 cores</a:t>
            </a:r>
            <a:endParaRPr lang="en-US" sz="4400" b="1" dirty="0">
              <a:solidFill>
                <a:srgbClr val="0080FF"/>
              </a:solidFill>
            </a:endParaRPr>
          </a:p>
        </p:txBody>
      </p:sp>
      <p:sp>
        <p:nvSpPr>
          <p:cNvPr id="47120" name="Rectangle 215"/>
          <p:cNvSpPr>
            <a:spLocks noChangeArrowheads="1"/>
          </p:cNvSpPr>
          <p:nvPr/>
        </p:nvSpPr>
        <p:spPr bwMode="auto">
          <a:xfrm>
            <a:off x="3052763" y="9144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4.5x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for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8 cores</a:t>
            </a:r>
            <a:endParaRPr lang="en-US" sz="4400" b="1" dirty="0">
              <a:solidFill>
                <a:srgbClr val="0080FF"/>
              </a:solidFill>
            </a:endParaRPr>
          </a:p>
        </p:txBody>
      </p:sp>
      <p:sp>
        <p:nvSpPr>
          <p:cNvPr id="47121" name="Rectangle 215"/>
          <p:cNvSpPr>
            <a:spLocks noChangeArrowheads="1"/>
          </p:cNvSpPr>
          <p:nvPr/>
        </p:nvSpPr>
        <p:spPr bwMode="auto">
          <a:xfrm>
            <a:off x="6100763" y="9144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4.4x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for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8 cores</a:t>
            </a:r>
            <a:endParaRPr lang="en-US" sz="4400" b="1" dirty="0">
              <a:solidFill>
                <a:srgbClr val="0080FF"/>
              </a:solidFill>
            </a:endParaRPr>
          </a:p>
        </p:txBody>
      </p:sp>
      <p:sp>
        <p:nvSpPr>
          <p:cNvPr id="47122" name="Rectangle 215"/>
          <p:cNvSpPr>
            <a:spLocks noChangeArrowheads="1"/>
          </p:cNvSpPr>
          <p:nvPr/>
        </p:nvSpPr>
        <p:spPr bwMode="auto">
          <a:xfrm>
            <a:off x="0" y="3886200"/>
            <a:ext cx="3043238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3.9x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for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4 cores</a:t>
            </a:r>
            <a:endParaRPr lang="en-US" sz="4400" b="1" dirty="0">
              <a:solidFill>
                <a:srgbClr val="0080FF"/>
              </a:solidFill>
            </a:endParaRPr>
          </a:p>
        </p:txBody>
      </p:sp>
      <p:sp>
        <p:nvSpPr>
          <p:cNvPr id="47123" name="Rectangle 215"/>
          <p:cNvSpPr>
            <a:spLocks noChangeArrowheads="1"/>
          </p:cNvSpPr>
          <p:nvPr/>
        </p:nvSpPr>
        <p:spPr bwMode="auto">
          <a:xfrm>
            <a:off x="3052763" y="38862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8.6x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for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16 cores</a:t>
            </a:r>
            <a:endParaRPr lang="en-US" sz="4400" b="1" dirty="0">
              <a:solidFill>
                <a:srgbClr val="0080FF"/>
              </a:solidFill>
            </a:endParaRPr>
          </a:p>
        </p:txBody>
      </p:sp>
      <p:sp>
        <p:nvSpPr>
          <p:cNvPr id="21" name="Rectangle 360"/>
          <p:cNvSpPr>
            <a:spLocks noChangeArrowheads="1"/>
          </p:cNvSpPr>
          <p:nvPr/>
        </p:nvSpPr>
        <p:spPr bwMode="auto">
          <a:xfrm>
            <a:off x="6096000" y="39624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000" b="1" dirty="0" smtClean="0"/>
              <a:t>Parallel Scaling</a:t>
            </a:r>
          </a:p>
          <a:p>
            <a:pPr algn="ctr"/>
            <a:r>
              <a:rPr lang="en-US" sz="3000" b="1" dirty="0" smtClean="0"/>
              <a:t>Speedup Over</a:t>
            </a:r>
          </a:p>
          <a:p>
            <a:pPr algn="ctr"/>
            <a:r>
              <a:rPr lang="en-US" sz="3000" b="1" dirty="0" smtClean="0"/>
              <a:t>Single Core</a:t>
            </a:r>
          </a:p>
          <a:p>
            <a:pPr algn="ctr"/>
            <a:r>
              <a:rPr lang="en-US" sz="3000" b="1" dirty="0" smtClean="0"/>
              <a:t>Performance</a:t>
            </a:r>
            <a:endParaRPr lang="en-US" sz="3000" b="1" dirty="0"/>
          </a:p>
        </p:txBody>
      </p:sp>
      <p:sp>
        <p:nvSpPr>
          <p:cNvPr id="22" name="Rectangle 363"/>
          <p:cNvSpPr>
            <a:spLocks noChangeArrowheads="1"/>
          </p:cNvSpPr>
          <p:nvPr/>
        </p:nvSpPr>
        <p:spPr bwMode="auto">
          <a:xfrm>
            <a:off x="2667000" y="6096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(3D 7-Point Stencil)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How much improvement is there?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573463" y="34290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Nehalem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231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AMD Barcelona</a:t>
            </a:r>
          </a:p>
        </p:txBody>
      </p:sp>
      <p:sp>
        <p:nvSpPr>
          <p:cNvPr id="47109" name="Text Box 214"/>
          <p:cNvSpPr txBox="1">
            <a:spLocks noChangeArrowheads="1"/>
          </p:cNvSpPr>
          <p:nvPr/>
        </p:nvSpPr>
        <p:spPr bwMode="auto">
          <a:xfrm>
            <a:off x="3514725" y="6400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Sun Niagara2</a:t>
            </a:r>
          </a:p>
        </p:txBody>
      </p:sp>
      <p:sp>
        <p:nvSpPr>
          <p:cNvPr id="47110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00281FE-C371-DB45-8EC4-7964E7C7E8E1}" type="slidenum">
              <a:rPr lang="en-US"/>
              <a:pPr algn="r"/>
              <a:t>33</a:t>
            </a:fld>
            <a:endParaRPr lang="en-US"/>
          </a:p>
        </p:txBody>
      </p:sp>
      <p:sp>
        <p:nvSpPr>
          <p:cNvPr id="47111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Clovertown</a:t>
            </a:r>
          </a:p>
        </p:txBody>
      </p:sp>
      <p:sp>
        <p:nvSpPr>
          <p:cNvPr id="47112" name="Text Box 214"/>
          <p:cNvSpPr txBox="1">
            <a:spLocks noChangeArrowheads="1"/>
          </p:cNvSpPr>
          <p:nvPr/>
        </p:nvSpPr>
        <p:spPr bwMode="auto">
          <a:xfrm>
            <a:off x="381000" y="6402388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IBM Blue Gene/P</a:t>
            </a:r>
          </a:p>
        </p:txBody>
      </p:sp>
      <p:sp>
        <p:nvSpPr>
          <p:cNvPr id="47113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4400" b="1"/>
          </a:p>
        </p:txBody>
      </p:sp>
      <p:pic>
        <p:nvPicPr>
          <p:cNvPr id="47114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3886200"/>
            <a:ext cx="25241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7075" y="3886200"/>
            <a:ext cx="25241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984250"/>
            <a:ext cx="25146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5075" y="990600"/>
            <a:ext cx="25241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990600"/>
            <a:ext cx="25336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9" name="Rectangle 215"/>
          <p:cNvSpPr>
            <a:spLocks noChangeArrowheads="1"/>
          </p:cNvSpPr>
          <p:nvPr/>
        </p:nvSpPr>
        <p:spPr bwMode="auto">
          <a:xfrm>
            <a:off x="0" y="914400"/>
            <a:ext cx="3043238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1.9x</a:t>
            </a:r>
          </a:p>
        </p:txBody>
      </p:sp>
      <p:sp>
        <p:nvSpPr>
          <p:cNvPr id="47120" name="Rectangle 215"/>
          <p:cNvSpPr>
            <a:spLocks noChangeArrowheads="1"/>
          </p:cNvSpPr>
          <p:nvPr/>
        </p:nvSpPr>
        <p:spPr bwMode="auto">
          <a:xfrm>
            <a:off x="3052763" y="9144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4.9x</a:t>
            </a:r>
          </a:p>
        </p:txBody>
      </p:sp>
      <p:sp>
        <p:nvSpPr>
          <p:cNvPr id="47121" name="Rectangle 215"/>
          <p:cNvSpPr>
            <a:spLocks noChangeArrowheads="1"/>
          </p:cNvSpPr>
          <p:nvPr/>
        </p:nvSpPr>
        <p:spPr bwMode="auto">
          <a:xfrm>
            <a:off x="6100763" y="9144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5.4x</a:t>
            </a:r>
          </a:p>
        </p:txBody>
      </p:sp>
      <p:sp>
        <p:nvSpPr>
          <p:cNvPr id="47122" name="Rectangle 215"/>
          <p:cNvSpPr>
            <a:spLocks noChangeArrowheads="1"/>
          </p:cNvSpPr>
          <p:nvPr/>
        </p:nvSpPr>
        <p:spPr bwMode="auto">
          <a:xfrm>
            <a:off x="0" y="3886200"/>
            <a:ext cx="3043238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4.4x</a:t>
            </a:r>
          </a:p>
        </p:txBody>
      </p:sp>
      <p:sp>
        <p:nvSpPr>
          <p:cNvPr id="47123" name="Rectangle 215"/>
          <p:cNvSpPr>
            <a:spLocks noChangeArrowheads="1"/>
          </p:cNvSpPr>
          <p:nvPr/>
        </p:nvSpPr>
        <p:spPr bwMode="auto">
          <a:xfrm>
            <a:off x="3052763" y="38862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4.7x</a:t>
            </a:r>
          </a:p>
        </p:txBody>
      </p:sp>
      <p:sp>
        <p:nvSpPr>
          <p:cNvPr id="21" name="Rectangle 360"/>
          <p:cNvSpPr>
            <a:spLocks noChangeArrowheads="1"/>
          </p:cNvSpPr>
          <p:nvPr/>
        </p:nvSpPr>
        <p:spPr bwMode="auto">
          <a:xfrm>
            <a:off x="6096000" y="39624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000" b="1" dirty="0" smtClean="0"/>
              <a:t>Tuning</a:t>
            </a:r>
          </a:p>
          <a:p>
            <a:pPr algn="ctr"/>
            <a:r>
              <a:rPr lang="en-US" sz="3000" b="1" dirty="0" smtClean="0"/>
              <a:t>Speedup Over</a:t>
            </a:r>
          </a:p>
          <a:p>
            <a:pPr algn="ctr"/>
            <a:r>
              <a:rPr lang="en-US" sz="3000" b="1" dirty="0" smtClean="0"/>
              <a:t>Best Naïve</a:t>
            </a:r>
          </a:p>
          <a:p>
            <a:pPr algn="ctr"/>
            <a:r>
              <a:rPr lang="en-US" sz="3000" b="1" dirty="0" smtClean="0"/>
              <a:t>Performance</a:t>
            </a:r>
          </a:p>
        </p:txBody>
      </p:sp>
      <p:sp>
        <p:nvSpPr>
          <p:cNvPr id="22" name="Rectangle 363"/>
          <p:cNvSpPr>
            <a:spLocks noChangeArrowheads="1"/>
          </p:cNvSpPr>
          <p:nvPr/>
        </p:nvSpPr>
        <p:spPr bwMode="auto">
          <a:xfrm>
            <a:off x="2438400" y="6096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(3D 7-Point Stencil)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How well can we do?</a:t>
            </a:r>
          </a:p>
        </p:txBody>
      </p:sp>
      <p:sp>
        <p:nvSpPr>
          <p:cNvPr id="47110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00281FE-C371-DB45-8EC4-7964E7C7E8E1}" type="slidenum">
              <a:rPr lang="en-US"/>
              <a:pPr algn="r"/>
              <a:t>34</a:t>
            </a:fld>
            <a:endParaRPr lang="en-US"/>
          </a:p>
        </p:txBody>
      </p:sp>
      <p:sp>
        <p:nvSpPr>
          <p:cNvPr id="47113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4400" b="1"/>
          </a:p>
        </p:txBody>
      </p:sp>
      <p:sp>
        <p:nvSpPr>
          <p:cNvPr id="22" name="Rectangle 363"/>
          <p:cNvSpPr>
            <a:spLocks noChangeArrowheads="1"/>
          </p:cNvSpPr>
          <p:nvPr/>
        </p:nvSpPr>
        <p:spPr bwMode="auto">
          <a:xfrm>
            <a:off x="2438400" y="6096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(3D 7-Point Stencil)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76400" y="952500"/>
            <a:ext cx="5029200" cy="5029200"/>
          </a:xfrm>
          <a:prstGeom prst="rect">
            <a:avLst/>
          </a:prstGeom>
        </p:spPr>
      </p:pic>
      <p:pic>
        <p:nvPicPr>
          <p:cNvPr id="24" name="Picture 23" descr="platform_lege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" y="6019799"/>
            <a:ext cx="822960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284D501-B0E2-0D4D-8772-60D6C202F84A}" type="slidenum">
              <a:rPr lang="en-US"/>
              <a:pPr algn="r"/>
              <a:t>35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226425" cy="5256213"/>
          </a:xfrm>
        </p:spPr>
        <p:txBody>
          <a:bodyPr/>
          <a:lstStyle/>
          <a:p>
            <a:r>
              <a:rPr lang="en-US" dirty="0" smtClean="0"/>
              <a:t>Stencil Code Overview</a:t>
            </a:r>
          </a:p>
          <a:p>
            <a:r>
              <a:rPr lang="en-US" dirty="0" smtClean="0"/>
              <a:t>Cache-based Architectures</a:t>
            </a:r>
          </a:p>
          <a:p>
            <a:r>
              <a:rPr lang="en-US" dirty="0" smtClean="0"/>
              <a:t>Auto-tuning Description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Stencil Auto-tuning Results</a:t>
            </a:r>
          </a:p>
          <a:p>
            <a:pPr lvl="1"/>
            <a:r>
              <a:rPr lang="en-US" dirty="0" smtClean="0"/>
              <a:t>3D 7-Point Stencil (Memory-Intensive Kernel)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3D 27-Point Stencil (Compute-Intensive Kernel)</a:t>
            </a:r>
          </a:p>
          <a:p>
            <a:pPr lvl="1"/>
            <a:r>
              <a:rPr lang="en-US" dirty="0" smtClean="0"/>
              <a:t>3D Helmholtz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27-Point Stencil Problem</a:t>
            </a:r>
            <a:endParaRPr lang="en-US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3D 27-point stencil performs:</a:t>
            </a:r>
          </a:p>
          <a:p>
            <a:pPr lvl="1"/>
            <a:r>
              <a:rPr lang="en-US" dirty="0" smtClean="0"/>
              <a:t>30 flops per point</a:t>
            </a:r>
          </a:p>
          <a:p>
            <a:pPr lvl="1"/>
            <a:r>
              <a:rPr lang="en-US" dirty="0" smtClean="0"/>
              <a:t>16 or 24 Bytes of memory traffic per point </a:t>
            </a:r>
          </a:p>
          <a:p>
            <a:r>
              <a:rPr lang="en-US" dirty="0" smtClean="0"/>
              <a:t>AI is either </a:t>
            </a:r>
            <a:r>
              <a:rPr lang="en-US" dirty="0" smtClean="0"/>
              <a:t>1.25 </a:t>
            </a:r>
            <a:r>
              <a:rPr lang="en-US" dirty="0" smtClean="0"/>
              <a:t>or </a:t>
            </a:r>
            <a:r>
              <a:rPr lang="en-US" dirty="0" smtClean="0"/>
              <a:t>1.88 (</a:t>
            </a:r>
            <a:r>
              <a:rPr lang="en-US" dirty="0" err="1" smtClean="0"/>
              <a:t>w</a:t>
            </a:r>
            <a:r>
              <a:rPr lang="en-US" dirty="0" smtClean="0"/>
              <a:t>/ cache bypass)</a:t>
            </a:r>
          </a:p>
          <a:p>
            <a:r>
              <a:rPr lang="en-US" dirty="0" smtClean="0"/>
              <a:t>CSE can reduce the flops/point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This kernel should be compute-bound on most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architectures: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We will perform a single out-of-place sweep of this stencil over a 256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 grid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1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5E0094F-BD05-2840-B096-ACB8A687CC07}" type="slidenum">
              <a:rPr lang="en-US"/>
              <a:pPr algn="r"/>
              <a:t>36</a:t>
            </a:fld>
            <a:endParaRPr lang="en-US" dirty="0"/>
          </a:p>
        </p:txBody>
      </p:sp>
      <p:grpSp>
        <p:nvGrpSpPr>
          <p:cNvPr id="2" name="Group 54"/>
          <p:cNvGrpSpPr/>
          <p:nvPr/>
        </p:nvGrpSpPr>
        <p:grpSpPr>
          <a:xfrm>
            <a:off x="88900" y="3776246"/>
            <a:ext cx="9047163" cy="1862554"/>
            <a:chOff x="88900" y="1905000"/>
            <a:chExt cx="9047163" cy="1862554"/>
          </a:xfrm>
        </p:grpSpPr>
        <p:sp>
          <p:nvSpPr>
            <p:cNvPr id="22535" name="Text Box 26"/>
            <p:cNvSpPr txBox="1">
              <a:spLocks noChangeArrowheads="1"/>
            </p:cNvSpPr>
            <p:nvPr/>
          </p:nvSpPr>
          <p:spPr bwMode="auto">
            <a:xfrm>
              <a:off x="7386638" y="2422525"/>
              <a:ext cx="174942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/>
                <a:t>Computation</a:t>
              </a:r>
            </a:p>
            <a:p>
              <a:pPr algn="ctr"/>
              <a:r>
                <a:rPr lang="en-US" sz="2000" b="1" dirty="0"/>
                <a:t>Bound</a:t>
              </a:r>
            </a:p>
          </p:txBody>
        </p:sp>
        <p:sp>
          <p:nvSpPr>
            <p:cNvPr id="22536" name="Text Box 27"/>
            <p:cNvSpPr txBox="1">
              <a:spLocks noChangeArrowheads="1"/>
            </p:cNvSpPr>
            <p:nvPr/>
          </p:nvSpPr>
          <p:spPr bwMode="auto">
            <a:xfrm>
              <a:off x="88900" y="2422525"/>
              <a:ext cx="115887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/>
                <a:t>Memory</a:t>
              </a:r>
            </a:p>
            <a:p>
              <a:pPr algn="ctr"/>
              <a:r>
                <a:rPr lang="en-US" sz="2000" b="1" dirty="0"/>
                <a:t>Bound</a:t>
              </a: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1219200" y="2286000"/>
              <a:ext cx="6172200" cy="990600"/>
            </a:xfrm>
            <a:prstGeom prst="rightArrow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FF0000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Ideal Arithmetic Intensity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grpSp>
          <p:nvGrpSpPr>
            <p:cNvPr id="3" name="Group 23"/>
            <p:cNvGrpSpPr/>
            <p:nvPr/>
          </p:nvGrpSpPr>
          <p:grpSpPr>
            <a:xfrm>
              <a:off x="1066800" y="3024410"/>
              <a:ext cx="327308" cy="499900"/>
              <a:chOff x="1066800" y="3024410"/>
              <a:chExt cx="327308" cy="49990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1143000" y="3099816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1066800" y="3124200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0</a:t>
                </a:r>
                <a:endParaRPr lang="en-US" sz="2000" b="1" dirty="0"/>
              </a:p>
            </p:txBody>
          </p:sp>
        </p:grpSp>
        <p:grpSp>
          <p:nvGrpSpPr>
            <p:cNvPr id="4" name="Group 24"/>
            <p:cNvGrpSpPr/>
            <p:nvPr/>
          </p:nvGrpSpPr>
          <p:grpSpPr>
            <a:xfrm>
              <a:off x="6556248" y="3026664"/>
              <a:ext cx="327308" cy="499900"/>
              <a:chOff x="1066800" y="3024410"/>
              <a:chExt cx="327308" cy="499900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1143000" y="3099816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1066800" y="3124200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2</a:t>
                </a:r>
                <a:endParaRPr lang="en-US" sz="2000" b="1" dirty="0"/>
              </a:p>
            </p:txBody>
          </p:sp>
        </p:grpSp>
        <p:grpSp>
          <p:nvGrpSpPr>
            <p:cNvPr id="5" name="Group 27"/>
            <p:cNvGrpSpPr/>
            <p:nvPr/>
          </p:nvGrpSpPr>
          <p:grpSpPr>
            <a:xfrm>
              <a:off x="3813048" y="3026664"/>
              <a:ext cx="327308" cy="499900"/>
              <a:chOff x="1066800" y="3024410"/>
              <a:chExt cx="327308" cy="499900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 rot="5400000">
                <a:off x="1143000" y="3099816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1066800" y="3124200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1</a:t>
                </a:r>
                <a:endParaRPr lang="en-US" sz="2000" b="1" dirty="0"/>
              </a:p>
            </p:txBody>
          </p:sp>
        </p:grpSp>
        <p:cxnSp>
          <p:nvCxnSpPr>
            <p:cNvPr id="33" name="Straight Connector 32"/>
            <p:cNvCxnSpPr/>
            <p:nvPr/>
          </p:nvCxnSpPr>
          <p:spPr bwMode="auto">
            <a:xfrm rot="5400000">
              <a:off x="2441448" y="2781300"/>
              <a:ext cx="53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1984248" y="2780506"/>
              <a:ext cx="53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rot="5400000" flipH="1" flipV="1">
              <a:off x="2093976" y="319125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rot="5400000" flipH="1" flipV="1">
              <a:off x="2551176" y="319125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240280" y="3352800"/>
              <a:ext cx="475488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2404872" y="3429000"/>
              <a:ext cx="1524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1676400" y="3429000"/>
              <a:ext cx="15754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</a:rPr>
                <a:t>7-point stencil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4498848" y="2780506"/>
              <a:ext cx="53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6217920" y="2780506"/>
              <a:ext cx="53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rot="5400000" flipH="1" flipV="1">
              <a:off x="4608576" y="31996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rot="5400000" flipH="1" flipV="1">
              <a:off x="6323806" y="31996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4754880" y="3352800"/>
              <a:ext cx="1728216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5563394" y="3428206"/>
              <a:ext cx="1524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4800600" y="3429000"/>
              <a:ext cx="16895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27-point stencil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 rot="5400000">
              <a:off x="1618488" y="2780506"/>
              <a:ext cx="53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rot="16200000" flipH="1" flipV="1">
              <a:off x="1737360" y="23614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990600" y="1905000"/>
              <a:ext cx="18265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</a:rPr>
                <a:t>Helmholtz kernel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6" name="Picture 35" descr="stencil_27pt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324600" y="1042416"/>
            <a:ext cx="2286000" cy="2157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324600" y="3886200"/>
            <a:ext cx="2459736" cy="25192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28600" y="990600"/>
            <a:ext cx="2523744" cy="25179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324600" y="990600"/>
            <a:ext cx="2514600" cy="2514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276600" y="990600"/>
            <a:ext cx="2523744" cy="2517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276600" y="3886200"/>
            <a:ext cx="2514600" cy="2514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228600" y="3886200"/>
            <a:ext cx="2532888" cy="2521242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Naïve Performance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573463" y="34290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Nehalem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231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AMD Barcelona</a:t>
            </a:r>
          </a:p>
        </p:txBody>
      </p:sp>
      <p:sp>
        <p:nvSpPr>
          <p:cNvPr id="45061" name="Text Box 214"/>
          <p:cNvSpPr txBox="1">
            <a:spLocks noChangeArrowheads="1"/>
          </p:cNvSpPr>
          <p:nvPr/>
        </p:nvSpPr>
        <p:spPr bwMode="auto">
          <a:xfrm>
            <a:off x="3514725" y="6400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Sun Niagara2</a:t>
            </a:r>
          </a:p>
        </p:txBody>
      </p:sp>
      <p:sp>
        <p:nvSpPr>
          <p:cNvPr id="45062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57E67D9-9D3E-794C-B255-8792F043B7C7}" type="slidenum">
              <a:rPr lang="en-US"/>
              <a:pPr algn="r"/>
              <a:t>37</a:t>
            </a:fld>
            <a:endParaRPr lang="en-US"/>
          </a:p>
        </p:txBody>
      </p:sp>
      <p:sp>
        <p:nvSpPr>
          <p:cNvPr id="45063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Clovertown</a:t>
            </a:r>
          </a:p>
        </p:txBody>
      </p:sp>
      <p:sp>
        <p:nvSpPr>
          <p:cNvPr id="45064" name="Text Box 214"/>
          <p:cNvSpPr txBox="1">
            <a:spLocks noChangeArrowheads="1"/>
          </p:cNvSpPr>
          <p:nvPr/>
        </p:nvSpPr>
        <p:spPr bwMode="auto">
          <a:xfrm>
            <a:off x="381000" y="6402388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IBM Blue Gene/P</a:t>
            </a:r>
          </a:p>
        </p:txBody>
      </p:sp>
      <p:sp>
        <p:nvSpPr>
          <p:cNvPr id="45065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4400" b="1"/>
          </a:p>
        </p:txBody>
      </p:sp>
      <p:sp>
        <p:nvSpPr>
          <p:cNvPr id="17" name="Rectangle 363"/>
          <p:cNvSpPr>
            <a:spLocks noChangeArrowheads="1"/>
          </p:cNvSpPr>
          <p:nvPr/>
        </p:nvSpPr>
        <p:spPr bwMode="auto">
          <a:xfrm>
            <a:off x="2438400" y="6096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(3D 27-Point Stencil)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9600" y="1600200"/>
            <a:ext cx="2547091" cy="685800"/>
            <a:chOff x="563745" y="1600200"/>
            <a:chExt cx="2547091" cy="685800"/>
          </a:xfrm>
        </p:grpSpPr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563745" y="1600200"/>
              <a:ext cx="254709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0080FF"/>
                  </a:solidFill>
                </a:rPr>
                <a:t>47% </a:t>
              </a:r>
              <a:r>
                <a:rPr lang="en-US" sz="1500" b="1" dirty="0">
                  <a:solidFill>
                    <a:srgbClr val="0080FF"/>
                  </a:solidFill>
                </a:rPr>
                <a:t>of</a:t>
              </a:r>
              <a:r>
                <a:rPr lang="en-US" sz="1500" b="1" dirty="0" smtClean="0">
                  <a:solidFill>
                    <a:srgbClr val="0080FF"/>
                  </a:solidFill>
                </a:rPr>
                <a:t> Performance Limit</a:t>
              </a:r>
              <a:endParaRPr lang="en-US" sz="1500" b="1" dirty="0">
                <a:solidFill>
                  <a:srgbClr val="0080FF"/>
                </a:solidFill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1859145" y="1905000"/>
              <a:ext cx="579254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57600" y="1600200"/>
            <a:ext cx="2547091" cy="914400"/>
            <a:chOff x="563745" y="1600200"/>
            <a:chExt cx="2547091" cy="914400"/>
          </a:xfrm>
        </p:grpSpPr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563745" y="1600200"/>
              <a:ext cx="254709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0080FF"/>
                  </a:solidFill>
                </a:rPr>
                <a:t>33% </a:t>
              </a:r>
              <a:r>
                <a:rPr lang="en-US" sz="1500" b="1" dirty="0">
                  <a:solidFill>
                    <a:srgbClr val="0080FF"/>
                  </a:solidFill>
                </a:rPr>
                <a:t>of</a:t>
              </a:r>
              <a:r>
                <a:rPr lang="en-US" sz="1500" b="1" dirty="0" smtClean="0">
                  <a:solidFill>
                    <a:srgbClr val="0080FF"/>
                  </a:solidFill>
                </a:rPr>
                <a:t> Performance Limit</a:t>
              </a:r>
              <a:endParaRPr lang="en-US" sz="1500" b="1" dirty="0">
                <a:solidFill>
                  <a:srgbClr val="0080FF"/>
                </a:solidFill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1859145" y="1905000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73109" y="1905000"/>
            <a:ext cx="2547091" cy="914400"/>
            <a:chOff x="563745" y="1600200"/>
            <a:chExt cx="2547091" cy="914400"/>
          </a:xfrm>
        </p:grpSpPr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563745" y="1600200"/>
              <a:ext cx="254709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0080FF"/>
                  </a:solidFill>
                </a:rPr>
                <a:t>17% </a:t>
              </a:r>
              <a:r>
                <a:rPr lang="en-US" sz="1500" b="1" dirty="0">
                  <a:solidFill>
                    <a:srgbClr val="0080FF"/>
                  </a:solidFill>
                </a:rPr>
                <a:t>of</a:t>
              </a:r>
              <a:r>
                <a:rPr lang="en-US" sz="1500" b="1" dirty="0" smtClean="0">
                  <a:solidFill>
                    <a:srgbClr val="0080FF"/>
                  </a:solidFill>
                </a:rPr>
                <a:t> Performance Limit</a:t>
              </a:r>
              <a:endParaRPr lang="en-US" sz="1500" b="1" dirty="0">
                <a:solidFill>
                  <a:srgbClr val="0080FF"/>
                </a:solidFill>
              </a:endParaRPr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1859145" y="1905000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5800" y="4648200"/>
            <a:ext cx="2547091" cy="762000"/>
            <a:chOff x="563745" y="1600200"/>
            <a:chExt cx="2547091" cy="914400"/>
          </a:xfrm>
        </p:grpSpPr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563745" y="1600200"/>
              <a:ext cx="2547091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0080FF"/>
                  </a:solidFill>
                </a:rPr>
                <a:t>35% </a:t>
              </a:r>
              <a:r>
                <a:rPr lang="en-US" sz="1500" b="1" dirty="0">
                  <a:solidFill>
                    <a:srgbClr val="0080FF"/>
                  </a:solidFill>
                </a:rPr>
                <a:t>of</a:t>
              </a:r>
              <a:r>
                <a:rPr lang="en-US" sz="1500" b="1" dirty="0" smtClean="0">
                  <a:solidFill>
                    <a:srgbClr val="0080FF"/>
                  </a:solidFill>
                </a:rPr>
                <a:t> Performance Limit</a:t>
              </a:r>
              <a:endParaRPr lang="en-US" sz="1500" b="1" dirty="0">
                <a:solidFill>
                  <a:srgbClr val="0080FF"/>
                </a:solidFill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2011545" y="1905000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733800" y="4495800"/>
            <a:ext cx="2547091" cy="685800"/>
            <a:chOff x="563745" y="1600200"/>
            <a:chExt cx="2547091" cy="914400"/>
          </a:xfrm>
        </p:grpSpPr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563745" y="1600200"/>
              <a:ext cx="254709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rgbClr val="0080FF"/>
                  </a:solidFill>
                </a:rPr>
                <a:t>47% </a:t>
              </a:r>
              <a:r>
                <a:rPr lang="en-US" sz="1500" b="1" dirty="0">
                  <a:solidFill>
                    <a:srgbClr val="0080FF"/>
                  </a:solidFill>
                </a:rPr>
                <a:t>of</a:t>
              </a:r>
              <a:r>
                <a:rPr lang="en-US" sz="1500" b="1" dirty="0" smtClean="0">
                  <a:solidFill>
                    <a:srgbClr val="0080FF"/>
                  </a:solidFill>
                </a:rPr>
                <a:t> Performance Limit</a:t>
              </a:r>
              <a:endParaRPr lang="en-US" sz="1500" b="1" dirty="0">
                <a:solidFill>
                  <a:srgbClr val="0080FF"/>
                </a:solidFill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2011545" y="2006600"/>
              <a:ext cx="381000" cy="508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324600" y="3886200"/>
            <a:ext cx="2459736" cy="25192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28600" y="990600"/>
            <a:ext cx="2523744" cy="25179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324600" y="990600"/>
            <a:ext cx="2514600" cy="2514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276600" y="990600"/>
            <a:ext cx="2523744" cy="25179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276600" y="3886200"/>
            <a:ext cx="2514600" cy="2514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228600" y="3886200"/>
            <a:ext cx="2532888" cy="2521242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Auto-tuned Performance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573463" y="34290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Nehalem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231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AMD Barcelona</a:t>
            </a:r>
          </a:p>
        </p:txBody>
      </p:sp>
      <p:sp>
        <p:nvSpPr>
          <p:cNvPr id="45061" name="Text Box 214"/>
          <p:cNvSpPr txBox="1">
            <a:spLocks noChangeArrowheads="1"/>
          </p:cNvSpPr>
          <p:nvPr/>
        </p:nvSpPr>
        <p:spPr bwMode="auto">
          <a:xfrm>
            <a:off x="3514725" y="6400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Sun Niagara2</a:t>
            </a:r>
          </a:p>
        </p:txBody>
      </p:sp>
      <p:sp>
        <p:nvSpPr>
          <p:cNvPr id="45062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57E67D9-9D3E-794C-B255-8792F043B7C7}" type="slidenum">
              <a:rPr lang="en-US"/>
              <a:pPr algn="r"/>
              <a:t>38</a:t>
            </a:fld>
            <a:endParaRPr lang="en-US"/>
          </a:p>
        </p:txBody>
      </p:sp>
      <p:sp>
        <p:nvSpPr>
          <p:cNvPr id="45063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Clovertown</a:t>
            </a:r>
          </a:p>
        </p:txBody>
      </p:sp>
      <p:sp>
        <p:nvSpPr>
          <p:cNvPr id="45064" name="Text Box 214"/>
          <p:cNvSpPr txBox="1">
            <a:spLocks noChangeArrowheads="1"/>
          </p:cNvSpPr>
          <p:nvPr/>
        </p:nvSpPr>
        <p:spPr bwMode="auto">
          <a:xfrm>
            <a:off x="381000" y="6402388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IBM Blue Gene/P</a:t>
            </a:r>
          </a:p>
        </p:txBody>
      </p:sp>
      <p:sp>
        <p:nvSpPr>
          <p:cNvPr id="45065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4400" b="1"/>
          </a:p>
        </p:txBody>
      </p:sp>
      <p:sp>
        <p:nvSpPr>
          <p:cNvPr id="17" name="Rectangle 363"/>
          <p:cNvSpPr>
            <a:spLocks noChangeArrowheads="1"/>
          </p:cNvSpPr>
          <p:nvPr/>
        </p:nvSpPr>
        <p:spPr bwMode="auto">
          <a:xfrm>
            <a:off x="2438400" y="6096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(3D 27-Point Stencil)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990600"/>
            <a:ext cx="2523744" cy="25179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324600" y="990600"/>
            <a:ext cx="2514600" cy="2514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276600" y="990600"/>
            <a:ext cx="2523744" cy="25179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276600" y="3886200"/>
            <a:ext cx="2514600" cy="2514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28600" y="3886200"/>
            <a:ext cx="2532888" cy="2521242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Scalability?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573463" y="34290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Nehalem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231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AMD Barcelona</a:t>
            </a:r>
          </a:p>
        </p:txBody>
      </p:sp>
      <p:sp>
        <p:nvSpPr>
          <p:cNvPr id="45061" name="Text Box 214"/>
          <p:cNvSpPr txBox="1">
            <a:spLocks noChangeArrowheads="1"/>
          </p:cNvSpPr>
          <p:nvPr/>
        </p:nvSpPr>
        <p:spPr bwMode="auto">
          <a:xfrm>
            <a:off x="3514725" y="6400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Sun Niagara2</a:t>
            </a:r>
          </a:p>
        </p:txBody>
      </p:sp>
      <p:sp>
        <p:nvSpPr>
          <p:cNvPr id="45062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57E67D9-9D3E-794C-B255-8792F043B7C7}" type="slidenum">
              <a:rPr lang="en-US"/>
              <a:pPr algn="r"/>
              <a:t>39</a:t>
            </a:fld>
            <a:endParaRPr lang="en-US"/>
          </a:p>
        </p:txBody>
      </p:sp>
      <p:sp>
        <p:nvSpPr>
          <p:cNvPr id="45063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Clovertown</a:t>
            </a:r>
          </a:p>
        </p:txBody>
      </p:sp>
      <p:sp>
        <p:nvSpPr>
          <p:cNvPr id="45064" name="Text Box 214"/>
          <p:cNvSpPr txBox="1">
            <a:spLocks noChangeArrowheads="1"/>
          </p:cNvSpPr>
          <p:nvPr/>
        </p:nvSpPr>
        <p:spPr bwMode="auto">
          <a:xfrm>
            <a:off x="381000" y="6402388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IBM Blue Gene/P</a:t>
            </a:r>
          </a:p>
        </p:txBody>
      </p:sp>
      <p:sp>
        <p:nvSpPr>
          <p:cNvPr id="45065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4400" b="1"/>
          </a:p>
        </p:txBody>
      </p:sp>
      <p:sp>
        <p:nvSpPr>
          <p:cNvPr id="17" name="Rectangle 363"/>
          <p:cNvSpPr>
            <a:spLocks noChangeArrowheads="1"/>
          </p:cNvSpPr>
          <p:nvPr/>
        </p:nvSpPr>
        <p:spPr bwMode="auto">
          <a:xfrm>
            <a:off x="2667000" y="6096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(3D 27-Point Stencil)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8" name="Rectangle 215"/>
          <p:cNvSpPr>
            <a:spLocks noChangeArrowheads="1"/>
          </p:cNvSpPr>
          <p:nvPr/>
        </p:nvSpPr>
        <p:spPr bwMode="auto">
          <a:xfrm>
            <a:off x="0" y="914400"/>
            <a:ext cx="3043238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2.7x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for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8 cores</a:t>
            </a:r>
            <a:endParaRPr lang="en-US" sz="4400" b="1" dirty="0">
              <a:solidFill>
                <a:srgbClr val="0080FF"/>
              </a:solidFill>
            </a:endParaRPr>
          </a:p>
        </p:txBody>
      </p:sp>
      <p:sp>
        <p:nvSpPr>
          <p:cNvPr id="25" name="Rectangle 215"/>
          <p:cNvSpPr>
            <a:spLocks noChangeArrowheads="1"/>
          </p:cNvSpPr>
          <p:nvPr/>
        </p:nvSpPr>
        <p:spPr bwMode="auto">
          <a:xfrm>
            <a:off x="3052763" y="9144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8.1x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for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8 cores</a:t>
            </a:r>
            <a:endParaRPr lang="en-US" sz="4400" b="1" dirty="0">
              <a:solidFill>
                <a:srgbClr val="0080FF"/>
              </a:solidFill>
            </a:endParaRPr>
          </a:p>
        </p:txBody>
      </p:sp>
      <p:sp>
        <p:nvSpPr>
          <p:cNvPr id="26" name="Rectangle 215"/>
          <p:cNvSpPr>
            <a:spLocks noChangeArrowheads="1"/>
          </p:cNvSpPr>
          <p:nvPr/>
        </p:nvSpPr>
        <p:spPr bwMode="auto">
          <a:xfrm>
            <a:off x="6100763" y="9144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5.7x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for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8 cores</a:t>
            </a:r>
            <a:endParaRPr lang="en-US" sz="4400" b="1" dirty="0">
              <a:solidFill>
                <a:srgbClr val="0080FF"/>
              </a:solidFill>
            </a:endParaRPr>
          </a:p>
        </p:txBody>
      </p:sp>
      <p:sp>
        <p:nvSpPr>
          <p:cNvPr id="27" name="Rectangle 215"/>
          <p:cNvSpPr>
            <a:spLocks noChangeArrowheads="1"/>
          </p:cNvSpPr>
          <p:nvPr/>
        </p:nvSpPr>
        <p:spPr bwMode="auto">
          <a:xfrm>
            <a:off x="0" y="3886200"/>
            <a:ext cx="3043238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4.0x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for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4 cores</a:t>
            </a:r>
            <a:endParaRPr lang="en-US" sz="4400" b="1" dirty="0">
              <a:solidFill>
                <a:srgbClr val="0080FF"/>
              </a:solidFill>
            </a:endParaRPr>
          </a:p>
        </p:txBody>
      </p:sp>
      <p:sp>
        <p:nvSpPr>
          <p:cNvPr id="28" name="Rectangle 215"/>
          <p:cNvSpPr>
            <a:spLocks noChangeArrowheads="1"/>
          </p:cNvSpPr>
          <p:nvPr/>
        </p:nvSpPr>
        <p:spPr bwMode="auto">
          <a:xfrm>
            <a:off x="3052763" y="38862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12.8x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for</a:t>
            </a:r>
          </a:p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16 cores</a:t>
            </a:r>
            <a:endParaRPr lang="en-US" sz="4400" b="1" dirty="0">
              <a:solidFill>
                <a:srgbClr val="0080FF"/>
              </a:solidFill>
            </a:endParaRPr>
          </a:p>
        </p:txBody>
      </p:sp>
      <p:sp>
        <p:nvSpPr>
          <p:cNvPr id="29" name="Rectangle 360"/>
          <p:cNvSpPr>
            <a:spLocks noChangeArrowheads="1"/>
          </p:cNvSpPr>
          <p:nvPr/>
        </p:nvSpPr>
        <p:spPr bwMode="auto">
          <a:xfrm>
            <a:off x="6096000" y="39624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000" b="1" dirty="0" smtClean="0"/>
              <a:t>Parallel Scaling</a:t>
            </a:r>
          </a:p>
          <a:p>
            <a:pPr algn="ctr"/>
            <a:r>
              <a:rPr lang="en-US" sz="3000" b="1" dirty="0" smtClean="0"/>
              <a:t>Speedup Over</a:t>
            </a:r>
          </a:p>
          <a:p>
            <a:pPr algn="ctr"/>
            <a:r>
              <a:rPr lang="en-US" sz="3000" b="1" dirty="0" smtClean="0"/>
              <a:t>Single Core</a:t>
            </a:r>
          </a:p>
          <a:p>
            <a:pPr algn="ctr"/>
            <a:r>
              <a:rPr lang="en-US" sz="3000" b="1" dirty="0" smtClean="0"/>
              <a:t>Performance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Stencil Code Overview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Cache-based Architectures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Auto-tuning Description</a:t>
            </a:r>
          </a:p>
          <a:p>
            <a:r>
              <a:rPr lang="en-US" dirty="0" smtClean="0"/>
              <a:t>Stencil Auto-tuning Results</a:t>
            </a: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CBF2F0B9-3EF8-8944-8F0E-415EED461E4A}" type="slidenum">
              <a:rPr lang="en-US"/>
              <a:pPr algn="r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990600"/>
            <a:ext cx="2523744" cy="25179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324600" y="990600"/>
            <a:ext cx="2514600" cy="2514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276600" y="990600"/>
            <a:ext cx="2523744" cy="25179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276600" y="3886200"/>
            <a:ext cx="2514600" cy="2514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28600" y="3886200"/>
            <a:ext cx="2532888" cy="2521242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How much improvement is there?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573463" y="34290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Intel Nehalem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231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AMD Barcelona</a:t>
            </a:r>
          </a:p>
        </p:txBody>
      </p:sp>
      <p:sp>
        <p:nvSpPr>
          <p:cNvPr id="45061" name="Text Box 214"/>
          <p:cNvSpPr txBox="1">
            <a:spLocks noChangeArrowheads="1"/>
          </p:cNvSpPr>
          <p:nvPr/>
        </p:nvSpPr>
        <p:spPr bwMode="auto">
          <a:xfrm>
            <a:off x="3514725" y="6400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Sun Niagara2</a:t>
            </a:r>
          </a:p>
        </p:txBody>
      </p:sp>
      <p:sp>
        <p:nvSpPr>
          <p:cNvPr id="45062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57E67D9-9D3E-794C-B255-8792F043B7C7}" type="slidenum">
              <a:rPr lang="en-US"/>
              <a:pPr algn="r"/>
              <a:t>40</a:t>
            </a:fld>
            <a:endParaRPr lang="en-US"/>
          </a:p>
        </p:txBody>
      </p:sp>
      <p:sp>
        <p:nvSpPr>
          <p:cNvPr id="45063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Clovertown</a:t>
            </a:r>
          </a:p>
        </p:txBody>
      </p:sp>
      <p:sp>
        <p:nvSpPr>
          <p:cNvPr id="45064" name="Text Box 214"/>
          <p:cNvSpPr txBox="1">
            <a:spLocks noChangeArrowheads="1"/>
          </p:cNvSpPr>
          <p:nvPr/>
        </p:nvSpPr>
        <p:spPr bwMode="auto">
          <a:xfrm>
            <a:off x="381000" y="6402388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IBM Blue Gene/P</a:t>
            </a:r>
          </a:p>
        </p:txBody>
      </p:sp>
      <p:sp>
        <p:nvSpPr>
          <p:cNvPr id="45065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4400" b="1"/>
          </a:p>
        </p:txBody>
      </p:sp>
      <p:sp>
        <p:nvSpPr>
          <p:cNvPr id="17" name="Rectangle 363"/>
          <p:cNvSpPr>
            <a:spLocks noChangeArrowheads="1"/>
          </p:cNvSpPr>
          <p:nvPr/>
        </p:nvSpPr>
        <p:spPr bwMode="auto">
          <a:xfrm>
            <a:off x="2438400" y="6096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(3D 27-Point Stencil)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8" name="Rectangle 215"/>
          <p:cNvSpPr>
            <a:spLocks noChangeArrowheads="1"/>
          </p:cNvSpPr>
          <p:nvPr/>
        </p:nvSpPr>
        <p:spPr bwMode="auto">
          <a:xfrm>
            <a:off x="0" y="914400"/>
            <a:ext cx="3043238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1.9x</a:t>
            </a:r>
          </a:p>
        </p:txBody>
      </p:sp>
      <p:sp>
        <p:nvSpPr>
          <p:cNvPr id="25" name="Rectangle 215"/>
          <p:cNvSpPr>
            <a:spLocks noChangeArrowheads="1"/>
          </p:cNvSpPr>
          <p:nvPr/>
        </p:nvSpPr>
        <p:spPr bwMode="auto">
          <a:xfrm>
            <a:off x="3052763" y="9144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3.0x</a:t>
            </a:r>
          </a:p>
        </p:txBody>
      </p:sp>
      <p:sp>
        <p:nvSpPr>
          <p:cNvPr id="26" name="Rectangle 215"/>
          <p:cNvSpPr>
            <a:spLocks noChangeArrowheads="1"/>
          </p:cNvSpPr>
          <p:nvPr/>
        </p:nvSpPr>
        <p:spPr bwMode="auto">
          <a:xfrm>
            <a:off x="6100763" y="9144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3.8x</a:t>
            </a:r>
          </a:p>
        </p:txBody>
      </p:sp>
      <p:sp>
        <p:nvSpPr>
          <p:cNvPr id="27" name="Rectangle 215"/>
          <p:cNvSpPr>
            <a:spLocks noChangeArrowheads="1"/>
          </p:cNvSpPr>
          <p:nvPr/>
        </p:nvSpPr>
        <p:spPr bwMode="auto">
          <a:xfrm>
            <a:off x="0" y="3886200"/>
            <a:ext cx="3043238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2.9x</a:t>
            </a:r>
          </a:p>
        </p:txBody>
      </p:sp>
      <p:sp>
        <p:nvSpPr>
          <p:cNvPr id="28" name="Rectangle 215"/>
          <p:cNvSpPr>
            <a:spLocks noChangeArrowheads="1"/>
          </p:cNvSpPr>
          <p:nvPr/>
        </p:nvSpPr>
        <p:spPr bwMode="auto">
          <a:xfrm>
            <a:off x="3052763" y="3886200"/>
            <a:ext cx="3043237" cy="25908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80FF"/>
                </a:solidFill>
              </a:rPr>
              <a:t>1.8x</a:t>
            </a:r>
          </a:p>
        </p:txBody>
      </p:sp>
      <p:sp>
        <p:nvSpPr>
          <p:cNvPr id="29" name="Rectangle 360"/>
          <p:cNvSpPr>
            <a:spLocks noChangeArrowheads="1"/>
          </p:cNvSpPr>
          <p:nvPr/>
        </p:nvSpPr>
        <p:spPr bwMode="auto">
          <a:xfrm>
            <a:off x="6096000" y="39624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000" b="1" dirty="0" smtClean="0"/>
              <a:t>Tuning</a:t>
            </a:r>
          </a:p>
          <a:p>
            <a:pPr algn="ctr"/>
            <a:r>
              <a:rPr lang="en-US" sz="3000" b="1" dirty="0" smtClean="0"/>
              <a:t>Speedup Over</a:t>
            </a:r>
          </a:p>
          <a:p>
            <a:pPr algn="ctr"/>
            <a:r>
              <a:rPr lang="en-US" sz="3000" b="1" dirty="0" smtClean="0"/>
              <a:t>Best Naïve</a:t>
            </a:r>
          </a:p>
          <a:p>
            <a:pPr algn="ctr"/>
            <a:r>
              <a:rPr lang="en-US" sz="3000" b="1" dirty="0" smtClean="0"/>
              <a:t>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76400" y="914400"/>
            <a:ext cx="5029200" cy="502920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How well can we do?</a:t>
            </a:r>
          </a:p>
        </p:txBody>
      </p:sp>
      <p:sp>
        <p:nvSpPr>
          <p:cNvPr id="47110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00281FE-C371-DB45-8EC4-7964E7C7E8E1}" type="slidenum">
              <a:rPr lang="en-US"/>
              <a:pPr algn="r"/>
              <a:t>41</a:t>
            </a:fld>
            <a:endParaRPr lang="en-US"/>
          </a:p>
        </p:txBody>
      </p:sp>
      <p:sp>
        <p:nvSpPr>
          <p:cNvPr id="47113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4400" b="1"/>
          </a:p>
        </p:txBody>
      </p:sp>
      <p:sp>
        <p:nvSpPr>
          <p:cNvPr id="22" name="Rectangle 363"/>
          <p:cNvSpPr>
            <a:spLocks noChangeArrowheads="1"/>
          </p:cNvSpPr>
          <p:nvPr/>
        </p:nvSpPr>
        <p:spPr bwMode="auto">
          <a:xfrm>
            <a:off x="2438400" y="6096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(3D 27-Point Stencil)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24" name="Picture 23" descr="platform_legend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" y="6019799"/>
            <a:ext cx="822960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284D501-B0E2-0D4D-8772-60D6C202F84A}" type="slidenum">
              <a:rPr lang="en-US"/>
              <a:pPr algn="r"/>
              <a:t>42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226425" cy="5256213"/>
          </a:xfrm>
        </p:spPr>
        <p:txBody>
          <a:bodyPr/>
          <a:lstStyle/>
          <a:p>
            <a:r>
              <a:rPr lang="en-US" dirty="0" smtClean="0"/>
              <a:t>Stencil Code Overview</a:t>
            </a:r>
          </a:p>
          <a:p>
            <a:r>
              <a:rPr lang="en-US" dirty="0" smtClean="0"/>
              <a:t>Cache-based Architectures</a:t>
            </a:r>
          </a:p>
          <a:p>
            <a:r>
              <a:rPr lang="en-US" dirty="0" smtClean="0"/>
              <a:t>Auto-tuning Description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Stencil Auto-tuning Results</a:t>
            </a:r>
          </a:p>
          <a:p>
            <a:pPr lvl="1"/>
            <a:r>
              <a:rPr lang="en-US" dirty="0" smtClean="0"/>
              <a:t>3D 7-Point Stencil (Memory-Intensive Kernel)</a:t>
            </a:r>
          </a:p>
          <a:p>
            <a:pPr lvl="1"/>
            <a:r>
              <a:rPr lang="en-US" dirty="0" smtClean="0"/>
              <a:t>3D 27-Point Stencil (Compute-Intensive Kernel)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3D Helmholtz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Helmholtz Kernel Problem</a:t>
            </a:r>
            <a:endParaRPr lang="en-US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3D Helmholtz kernel is very different from the previous kernels:</a:t>
            </a:r>
          </a:p>
          <a:p>
            <a:pPr lvl="1"/>
            <a:r>
              <a:rPr lang="en-US" dirty="0" smtClean="0"/>
              <a:t>Gauss-Seidel Red-Black ordering</a:t>
            </a:r>
          </a:p>
          <a:p>
            <a:pPr lvl="1"/>
            <a:r>
              <a:rPr lang="en-US" dirty="0" smtClean="0"/>
              <a:t>25 flops per stencil</a:t>
            </a:r>
          </a:p>
          <a:p>
            <a:pPr lvl="1"/>
            <a:r>
              <a:rPr lang="en-US" dirty="0" smtClean="0"/>
              <a:t>7 arrays (6 are read only, 1 is read and write)</a:t>
            </a:r>
          </a:p>
          <a:p>
            <a:pPr lvl="1"/>
            <a:r>
              <a:rPr lang="en-US" dirty="0" smtClean="0"/>
              <a:t>Many small </a:t>
            </a:r>
            <a:r>
              <a:rPr lang="en-US" dirty="0" err="1" smtClean="0"/>
              <a:t>subproblems</a:t>
            </a:r>
            <a:r>
              <a:rPr lang="en-US" dirty="0" smtClean="0"/>
              <a:t>- no longer one large problem</a:t>
            </a:r>
          </a:p>
          <a:p>
            <a:r>
              <a:rPr lang="en-US" dirty="0" smtClean="0"/>
              <a:t>Ideal AI is about 0.20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This kernel should be memory-bound on most architectures: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1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5E0094F-BD05-2840-B096-ACB8A687CC07}" type="slidenum">
              <a:rPr lang="en-US"/>
              <a:pPr algn="r"/>
              <a:t>43</a:t>
            </a:fld>
            <a:endParaRPr lang="en-US" dirty="0"/>
          </a:p>
        </p:txBody>
      </p:sp>
      <p:grpSp>
        <p:nvGrpSpPr>
          <p:cNvPr id="2" name="Group 54"/>
          <p:cNvGrpSpPr/>
          <p:nvPr/>
        </p:nvGrpSpPr>
        <p:grpSpPr>
          <a:xfrm>
            <a:off x="88900" y="3776246"/>
            <a:ext cx="9047163" cy="1862554"/>
            <a:chOff x="88900" y="1905000"/>
            <a:chExt cx="9047163" cy="1862554"/>
          </a:xfrm>
        </p:grpSpPr>
        <p:sp>
          <p:nvSpPr>
            <p:cNvPr id="22535" name="Text Box 26"/>
            <p:cNvSpPr txBox="1">
              <a:spLocks noChangeArrowheads="1"/>
            </p:cNvSpPr>
            <p:nvPr/>
          </p:nvSpPr>
          <p:spPr bwMode="auto">
            <a:xfrm>
              <a:off x="7386638" y="2422525"/>
              <a:ext cx="174942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/>
                <a:t>Computation</a:t>
              </a:r>
            </a:p>
            <a:p>
              <a:pPr algn="ctr"/>
              <a:r>
                <a:rPr lang="en-US" sz="2000" b="1" dirty="0"/>
                <a:t>Bound</a:t>
              </a:r>
            </a:p>
          </p:txBody>
        </p:sp>
        <p:sp>
          <p:nvSpPr>
            <p:cNvPr id="22536" name="Text Box 27"/>
            <p:cNvSpPr txBox="1">
              <a:spLocks noChangeArrowheads="1"/>
            </p:cNvSpPr>
            <p:nvPr/>
          </p:nvSpPr>
          <p:spPr bwMode="auto">
            <a:xfrm>
              <a:off x="88900" y="2422525"/>
              <a:ext cx="115887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/>
                <a:t>Memory</a:t>
              </a:r>
            </a:p>
            <a:p>
              <a:pPr algn="ctr"/>
              <a:r>
                <a:rPr lang="en-US" sz="2000" b="1" dirty="0"/>
                <a:t>Bound</a:t>
              </a: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1219200" y="2286000"/>
              <a:ext cx="6172200" cy="990600"/>
            </a:xfrm>
            <a:prstGeom prst="rightArrow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FF0000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rPr>
                <a:t>Ideal Arithmetic Intensity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grpSp>
          <p:nvGrpSpPr>
            <p:cNvPr id="3" name="Group 23"/>
            <p:cNvGrpSpPr/>
            <p:nvPr/>
          </p:nvGrpSpPr>
          <p:grpSpPr>
            <a:xfrm>
              <a:off x="1066800" y="3024410"/>
              <a:ext cx="327308" cy="499900"/>
              <a:chOff x="1066800" y="3024410"/>
              <a:chExt cx="327308" cy="49990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1143000" y="3099816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1066800" y="3124200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0</a:t>
                </a:r>
                <a:endParaRPr lang="en-US" sz="2000" b="1" dirty="0"/>
              </a:p>
            </p:txBody>
          </p:sp>
        </p:grpSp>
        <p:grpSp>
          <p:nvGrpSpPr>
            <p:cNvPr id="4" name="Group 24"/>
            <p:cNvGrpSpPr/>
            <p:nvPr/>
          </p:nvGrpSpPr>
          <p:grpSpPr>
            <a:xfrm>
              <a:off x="6556248" y="3026664"/>
              <a:ext cx="327308" cy="499900"/>
              <a:chOff x="1066800" y="3024410"/>
              <a:chExt cx="327308" cy="499900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1143000" y="3099816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1066800" y="3124200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2</a:t>
                </a:r>
                <a:endParaRPr lang="en-US" sz="2000" b="1" dirty="0"/>
              </a:p>
            </p:txBody>
          </p:sp>
        </p:grpSp>
        <p:grpSp>
          <p:nvGrpSpPr>
            <p:cNvPr id="5" name="Group 27"/>
            <p:cNvGrpSpPr/>
            <p:nvPr/>
          </p:nvGrpSpPr>
          <p:grpSpPr>
            <a:xfrm>
              <a:off x="3813048" y="3026664"/>
              <a:ext cx="327308" cy="499900"/>
              <a:chOff x="1066800" y="3024410"/>
              <a:chExt cx="327308" cy="499900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 rot="5400000">
                <a:off x="1143000" y="3099816"/>
                <a:ext cx="1524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1066800" y="3124200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1</a:t>
                </a:r>
                <a:endParaRPr lang="en-US" sz="2000" b="1" dirty="0"/>
              </a:p>
            </p:txBody>
          </p:sp>
        </p:grpSp>
        <p:cxnSp>
          <p:nvCxnSpPr>
            <p:cNvPr id="33" name="Straight Connector 32"/>
            <p:cNvCxnSpPr/>
            <p:nvPr/>
          </p:nvCxnSpPr>
          <p:spPr bwMode="auto">
            <a:xfrm rot="5400000">
              <a:off x="2441448" y="2781300"/>
              <a:ext cx="53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1984248" y="2780506"/>
              <a:ext cx="53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rot="5400000" flipH="1" flipV="1">
              <a:off x="2093976" y="319125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rot="5400000" flipH="1" flipV="1">
              <a:off x="2551176" y="319125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240280" y="3352800"/>
              <a:ext cx="475488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2404872" y="3429000"/>
              <a:ext cx="1524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1676400" y="3429000"/>
              <a:ext cx="15754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</a:rPr>
                <a:t>7-point stencil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4498848" y="2780506"/>
              <a:ext cx="53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6217920" y="2780506"/>
              <a:ext cx="53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rot="5400000" flipH="1" flipV="1">
              <a:off x="4608576" y="31996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rot="5400000" flipH="1" flipV="1">
              <a:off x="6323806" y="31996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4754880" y="3352800"/>
              <a:ext cx="1728216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5563394" y="3428206"/>
              <a:ext cx="1524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4800600" y="3429000"/>
              <a:ext cx="16895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27-point stencil</a:t>
              </a:r>
              <a:endParaRPr lang="en-US" sz="1600" b="1" dirty="0"/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 rot="5400000">
              <a:off x="1618488" y="2780506"/>
              <a:ext cx="53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rot="16200000" flipH="1" flipV="1">
              <a:off x="1737360" y="23614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990600" y="1905000"/>
              <a:ext cx="18265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Helmholtz kernel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Helmholtz Kernel Problem</a:t>
            </a:r>
            <a:endParaRPr lang="en-US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226425" cy="5410200"/>
          </a:xfrm>
        </p:spPr>
        <p:txBody>
          <a:bodyPr/>
          <a:lstStyle/>
          <a:p>
            <a:r>
              <a:rPr lang="en-US" dirty="0" err="1" smtClean="0"/>
              <a:t>Chombo</a:t>
            </a:r>
            <a:r>
              <a:rPr lang="en-US" dirty="0" smtClean="0"/>
              <a:t> (an AMR framework) deals with many small </a:t>
            </a:r>
            <a:r>
              <a:rPr lang="en-US" dirty="0" err="1" smtClean="0"/>
              <a:t>subproblems</a:t>
            </a:r>
            <a:r>
              <a:rPr lang="en-US" dirty="0" smtClean="0"/>
              <a:t> of varying dimensions</a:t>
            </a:r>
          </a:p>
          <a:p>
            <a:r>
              <a:rPr lang="en-US" dirty="0" smtClean="0"/>
              <a:t>To mimic this, we varied the </a:t>
            </a:r>
            <a:r>
              <a:rPr lang="en-US" dirty="0" err="1" smtClean="0"/>
              <a:t>subproblem</a:t>
            </a:r>
            <a:r>
              <a:rPr lang="en-US" dirty="0" smtClean="0"/>
              <a:t> sizes: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also varied the total memory footprint: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also introduced a new parameter- the number of </a:t>
            </a:r>
            <a:r>
              <a:rPr lang="en-US" i="1" dirty="0" smtClean="0"/>
              <a:t>threads per </a:t>
            </a:r>
            <a:r>
              <a:rPr lang="en-US" i="1" dirty="0" err="1" smtClean="0"/>
              <a:t>subproblem</a:t>
            </a:r>
            <a:endParaRPr lang="en-US" i="1" dirty="0" smtClean="0"/>
          </a:p>
        </p:txBody>
      </p:sp>
      <p:sp>
        <p:nvSpPr>
          <p:cNvPr id="31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5E0094F-BD05-2840-B096-ACB8A687CC07}" type="slidenum">
              <a:rPr lang="en-US"/>
              <a:pPr algn="r"/>
              <a:t>44</a:t>
            </a:fld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1187431" y="3352800"/>
            <a:ext cx="565045" cy="628710"/>
            <a:chOff x="1187431" y="3352800"/>
            <a:chExt cx="565045" cy="628710"/>
          </a:xfrm>
        </p:grpSpPr>
        <p:grpSp>
          <p:nvGrpSpPr>
            <p:cNvPr id="65" name="Group 64"/>
            <p:cNvGrpSpPr>
              <a:grpSpLocks noChangeAspect="1"/>
            </p:cNvGrpSpPr>
            <p:nvPr/>
          </p:nvGrpSpPr>
          <p:grpSpPr>
            <a:xfrm>
              <a:off x="1352504" y="3352800"/>
              <a:ext cx="247696" cy="228600"/>
              <a:chOff x="2819400" y="3511549"/>
              <a:chExt cx="2895601" cy="2672367"/>
            </a:xfrm>
          </p:grpSpPr>
          <p:sp>
            <p:nvSpPr>
              <p:cNvPr id="36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187431" y="3581400"/>
              <a:ext cx="5650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16</a:t>
              </a:r>
              <a:r>
                <a:rPr lang="en-US" sz="2000" b="1" baseline="30000" dirty="0" smtClean="0">
                  <a:solidFill>
                    <a:srgbClr val="000000"/>
                  </a:solidFill>
                </a:rPr>
                <a:t>3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559155" y="3124200"/>
            <a:ext cx="565045" cy="857310"/>
            <a:chOff x="2559155" y="3124200"/>
            <a:chExt cx="565045" cy="857310"/>
          </a:xfrm>
        </p:grpSpPr>
        <p:grpSp>
          <p:nvGrpSpPr>
            <p:cNvPr id="70" name="Group 69"/>
            <p:cNvGrpSpPr>
              <a:grpSpLocks noChangeAspect="1"/>
            </p:cNvGrpSpPr>
            <p:nvPr/>
          </p:nvGrpSpPr>
          <p:grpSpPr>
            <a:xfrm>
              <a:off x="2590800" y="3124200"/>
              <a:ext cx="495392" cy="457200"/>
              <a:chOff x="2819400" y="3511549"/>
              <a:chExt cx="2895601" cy="2672367"/>
            </a:xfrm>
          </p:grpSpPr>
          <p:sp>
            <p:nvSpPr>
              <p:cNvPr id="71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2559155" y="3581400"/>
              <a:ext cx="5650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32</a:t>
              </a:r>
              <a:r>
                <a:rPr lang="en-US" sz="2000" b="1" baseline="30000" dirty="0" smtClean="0">
                  <a:solidFill>
                    <a:srgbClr val="000000"/>
                  </a:solidFill>
                </a:rPr>
                <a:t>3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108251" y="2590800"/>
            <a:ext cx="1073349" cy="1390710"/>
            <a:chOff x="4108251" y="2590800"/>
            <a:chExt cx="1073349" cy="1390710"/>
          </a:xfrm>
        </p:grpSpPr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>
              <a:off x="4108251" y="2590800"/>
              <a:ext cx="1073349" cy="990600"/>
              <a:chOff x="2819400" y="3511549"/>
              <a:chExt cx="2895601" cy="2672367"/>
            </a:xfrm>
          </p:grpSpPr>
          <p:sp>
            <p:nvSpPr>
              <p:cNvPr id="75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4343400" y="3581400"/>
              <a:ext cx="5650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64</a:t>
              </a:r>
              <a:r>
                <a:rPr lang="en-US" sz="2000" b="1" baseline="30000" dirty="0" smtClean="0">
                  <a:solidFill>
                    <a:srgbClr val="000000"/>
                  </a:solidFill>
                </a:rPr>
                <a:t>3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241851" y="1606244"/>
            <a:ext cx="2140149" cy="2375266"/>
            <a:chOff x="6241851" y="1606244"/>
            <a:chExt cx="2140149" cy="2375266"/>
          </a:xfrm>
        </p:grpSpPr>
        <p:grpSp>
          <p:nvGrpSpPr>
            <p:cNvPr id="78" name="Group 77"/>
            <p:cNvGrpSpPr>
              <a:grpSpLocks noChangeAspect="1"/>
            </p:cNvGrpSpPr>
            <p:nvPr/>
          </p:nvGrpSpPr>
          <p:grpSpPr>
            <a:xfrm>
              <a:off x="6241851" y="1606244"/>
              <a:ext cx="2140149" cy="1975156"/>
              <a:chOff x="2819400" y="3511549"/>
              <a:chExt cx="2895601" cy="2672367"/>
            </a:xfrm>
          </p:grpSpPr>
          <p:sp>
            <p:nvSpPr>
              <p:cNvPr id="79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934200" y="3581400"/>
              <a:ext cx="7076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128</a:t>
              </a:r>
              <a:r>
                <a:rPr lang="en-US" sz="2000" b="1" baseline="30000" dirty="0" smtClean="0">
                  <a:solidFill>
                    <a:srgbClr val="000000"/>
                  </a:solidFill>
                </a:rPr>
                <a:t>3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914400" y="5029200"/>
            <a:ext cx="997188" cy="914400"/>
            <a:chOff x="914400" y="5105400"/>
            <a:chExt cx="997188" cy="91440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1219200" y="5105400"/>
              <a:ext cx="457200" cy="457200"/>
            </a:xfrm>
            <a:prstGeom prst="round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14400" y="5619690"/>
              <a:ext cx="997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0.5 GB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03" name="Group 102"/>
            <p:cNvGrpSpPr>
              <a:grpSpLocks noChangeAspect="1"/>
            </p:cNvGrpSpPr>
            <p:nvPr/>
          </p:nvGrpSpPr>
          <p:grpSpPr>
            <a:xfrm>
              <a:off x="1352504" y="5181600"/>
              <a:ext cx="247696" cy="228600"/>
              <a:chOff x="2819400" y="3511549"/>
              <a:chExt cx="2895601" cy="2672367"/>
            </a:xfrm>
          </p:grpSpPr>
          <p:sp>
            <p:nvSpPr>
              <p:cNvPr id="104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0" name="Group 179"/>
          <p:cNvGrpSpPr/>
          <p:nvPr/>
        </p:nvGrpSpPr>
        <p:grpSpPr>
          <a:xfrm>
            <a:off x="2493313" y="4876800"/>
            <a:ext cx="783287" cy="1066800"/>
            <a:chOff x="2493313" y="4953000"/>
            <a:chExt cx="783287" cy="1066800"/>
          </a:xfrm>
        </p:grpSpPr>
        <p:sp>
          <p:nvSpPr>
            <p:cNvPr id="91" name="Rounded Rectangle 90"/>
            <p:cNvSpPr/>
            <p:nvPr/>
          </p:nvSpPr>
          <p:spPr bwMode="auto">
            <a:xfrm>
              <a:off x="2576101" y="4953000"/>
              <a:ext cx="640080" cy="640080"/>
            </a:xfrm>
            <a:prstGeom prst="round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493313" y="5619690"/>
              <a:ext cx="783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1 GB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07" name="Group 106"/>
            <p:cNvGrpSpPr>
              <a:grpSpLocks noChangeAspect="1"/>
            </p:cNvGrpSpPr>
            <p:nvPr/>
          </p:nvGrpSpPr>
          <p:grpSpPr>
            <a:xfrm>
              <a:off x="2647904" y="5181600"/>
              <a:ext cx="247696" cy="228600"/>
              <a:chOff x="2819400" y="3511549"/>
              <a:chExt cx="2895601" cy="2672367"/>
            </a:xfrm>
          </p:grpSpPr>
          <p:sp>
            <p:nvSpPr>
              <p:cNvPr id="108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" name="Group 110"/>
            <p:cNvGrpSpPr>
              <a:grpSpLocks noChangeAspect="1"/>
            </p:cNvGrpSpPr>
            <p:nvPr/>
          </p:nvGrpSpPr>
          <p:grpSpPr>
            <a:xfrm>
              <a:off x="2952704" y="5181600"/>
              <a:ext cx="247696" cy="228600"/>
              <a:chOff x="2819400" y="3511549"/>
              <a:chExt cx="2895601" cy="2672367"/>
            </a:xfrm>
          </p:grpSpPr>
          <p:sp>
            <p:nvSpPr>
              <p:cNvPr id="112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1" name="Group 180"/>
          <p:cNvGrpSpPr/>
          <p:nvPr/>
        </p:nvGrpSpPr>
        <p:grpSpPr>
          <a:xfrm>
            <a:off x="4343400" y="4572000"/>
            <a:ext cx="914400" cy="1371600"/>
            <a:chOff x="4343400" y="4648200"/>
            <a:chExt cx="914400" cy="1371600"/>
          </a:xfrm>
        </p:grpSpPr>
        <p:sp>
          <p:nvSpPr>
            <p:cNvPr id="92" name="Rounded Rectangle 91"/>
            <p:cNvSpPr>
              <a:spLocks noChangeAspect="1"/>
            </p:cNvSpPr>
            <p:nvPr/>
          </p:nvSpPr>
          <p:spPr bwMode="auto">
            <a:xfrm>
              <a:off x="4343400" y="4648200"/>
              <a:ext cx="914400" cy="914400"/>
            </a:xfrm>
            <a:prstGeom prst="round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19600" y="5619690"/>
              <a:ext cx="783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2 GB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15" name="Group 114"/>
            <p:cNvGrpSpPr>
              <a:grpSpLocks noChangeAspect="1"/>
            </p:cNvGrpSpPr>
            <p:nvPr/>
          </p:nvGrpSpPr>
          <p:grpSpPr>
            <a:xfrm>
              <a:off x="4400504" y="4800600"/>
              <a:ext cx="247696" cy="228600"/>
              <a:chOff x="2819400" y="3511549"/>
              <a:chExt cx="2895601" cy="2672367"/>
            </a:xfrm>
          </p:grpSpPr>
          <p:sp>
            <p:nvSpPr>
              <p:cNvPr id="116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9" name="Group 118"/>
            <p:cNvGrpSpPr>
              <a:grpSpLocks noChangeAspect="1"/>
            </p:cNvGrpSpPr>
            <p:nvPr/>
          </p:nvGrpSpPr>
          <p:grpSpPr>
            <a:xfrm>
              <a:off x="4705304" y="4800600"/>
              <a:ext cx="247696" cy="228600"/>
              <a:chOff x="2819400" y="3511549"/>
              <a:chExt cx="2895601" cy="2672367"/>
            </a:xfrm>
          </p:grpSpPr>
          <p:sp>
            <p:nvSpPr>
              <p:cNvPr id="120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3" name="Group 122"/>
            <p:cNvGrpSpPr>
              <a:grpSpLocks noChangeAspect="1"/>
            </p:cNvGrpSpPr>
            <p:nvPr/>
          </p:nvGrpSpPr>
          <p:grpSpPr>
            <a:xfrm>
              <a:off x="4419600" y="5105400"/>
              <a:ext cx="247696" cy="228600"/>
              <a:chOff x="2819400" y="3511549"/>
              <a:chExt cx="2895601" cy="2672367"/>
            </a:xfrm>
          </p:grpSpPr>
          <p:sp>
            <p:nvSpPr>
              <p:cNvPr id="124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7" name="Group 126"/>
            <p:cNvGrpSpPr>
              <a:grpSpLocks noChangeAspect="1"/>
            </p:cNvGrpSpPr>
            <p:nvPr/>
          </p:nvGrpSpPr>
          <p:grpSpPr>
            <a:xfrm>
              <a:off x="4724400" y="5105400"/>
              <a:ext cx="247696" cy="228600"/>
              <a:chOff x="2819400" y="3511549"/>
              <a:chExt cx="2895601" cy="2672367"/>
            </a:xfrm>
          </p:grpSpPr>
          <p:sp>
            <p:nvSpPr>
              <p:cNvPr id="128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1" name="Group 130"/>
            <p:cNvGrpSpPr>
              <a:grpSpLocks noChangeAspect="1"/>
            </p:cNvGrpSpPr>
            <p:nvPr/>
          </p:nvGrpSpPr>
          <p:grpSpPr>
            <a:xfrm>
              <a:off x="5010104" y="4953000"/>
              <a:ext cx="247696" cy="228600"/>
              <a:chOff x="2819400" y="3511549"/>
              <a:chExt cx="2895601" cy="2672367"/>
            </a:xfrm>
          </p:grpSpPr>
          <p:sp>
            <p:nvSpPr>
              <p:cNvPr id="132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6629400" y="4191000"/>
            <a:ext cx="1289304" cy="1752600"/>
            <a:chOff x="6629400" y="4267200"/>
            <a:chExt cx="1289304" cy="1752600"/>
          </a:xfrm>
        </p:grpSpPr>
        <p:sp>
          <p:nvSpPr>
            <p:cNvPr id="93" name="Rounded Rectangle 92"/>
            <p:cNvSpPr>
              <a:spLocks noChangeAspect="1"/>
            </p:cNvSpPr>
            <p:nvPr/>
          </p:nvSpPr>
          <p:spPr bwMode="auto">
            <a:xfrm>
              <a:off x="6629400" y="4267200"/>
              <a:ext cx="1289304" cy="1289304"/>
            </a:xfrm>
            <a:prstGeom prst="roundRect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912913" y="5619690"/>
              <a:ext cx="7832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4 GB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35" name="Group 134"/>
            <p:cNvGrpSpPr>
              <a:grpSpLocks noChangeAspect="1"/>
            </p:cNvGrpSpPr>
            <p:nvPr/>
          </p:nvGrpSpPr>
          <p:grpSpPr>
            <a:xfrm>
              <a:off x="7162800" y="4343400"/>
              <a:ext cx="247696" cy="228600"/>
              <a:chOff x="2819400" y="3511549"/>
              <a:chExt cx="2895601" cy="2672367"/>
            </a:xfrm>
          </p:grpSpPr>
          <p:sp>
            <p:nvSpPr>
              <p:cNvPr id="136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9" name="Group 138"/>
            <p:cNvGrpSpPr>
              <a:grpSpLocks noChangeAspect="1"/>
            </p:cNvGrpSpPr>
            <p:nvPr/>
          </p:nvGrpSpPr>
          <p:grpSpPr>
            <a:xfrm>
              <a:off x="6858000" y="4343400"/>
              <a:ext cx="247696" cy="228600"/>
              <a:chOff x="2819400" y="3511549"/>
              <a:chExt cx="2895601" cy="2672367"/>
            </a:xfrm>
          </p:grpSpPr>
          <p:sp>
            <p:nvSpPr>
              <p:cNvPr id="140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3" name="Group 142"/>
            <p:cNvGrpSpPr>
              <a:grpSpLocks noChangeAspect="1"/>
            </p:cNvGrpSpPr>
            <p:nvPr/>
          </p:nvGrpSpPr>
          <p:grpSpPr>
            <a:xfrm>
              <a:off x="7467600" y="4343400"/>
              <a:ext cx="247696" cy="228600"/>
              <a:chOff x="2819400" y="3511549"/>
              <a:chExt cx="2895601" cy="2672367"/>
            </a:xfrm>
          </p:grpSpPr>
          <p:sp>
            <p:nvSpPr>
              <p:cNvPr id="144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7" name="Group 146"/>
            <p:cNvGrpSpPr>
              <a:grpSpLocks noChangeAspect="1"/>
            </p:cNvGrpSpPr>
            <p:nvPr/>
          </p:nvGrpSpPr>
          <p:grpSpPr>
            <a:xfrm>
              <a:off x="6877096" y="4648200"/>
              <a:ext cx="247696" cy="228600"/>
              <a:chOff x="2819400" y="3511549"/>
              <a:chExt cx="2895601" cy="2672367"/>
            </a:xfrm>
          </p:grpSpPr>
          <p:sp>
            <p:nvSpPr>
              <p:cNvPr id="148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1" name="Group 150"/>
            <p:cNvGrpSpPr>
              <a:grpSpLocks noChangeAspect="1"/>
            </p:cNvGrpSpPr>
            <p:nvPr/>
          </p:nvGrpSpPr>
          <p:grpSpPr>
            <a:xfrm>
              <a:off x="7181896" y="4648200"/>
              <a:ext cx="247696" cy="228600"/>
              <a:chOff x="2819400" y="3511549"/>
              <a:chExt cx="2895601" cy="2672367"/>
            </a:xfrm>
          </p:grpSpPr>
          <p:sp>
            <p:nvSpPr>
              <p:cNvPr id="152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5" name="Group 154"/>
            <p:cNvGrpSpPr>
              <a:grpSpLocks noChangeAspect="1"/>
            </p:cNvGrpSpPr>
            <p:nvPr/>
          </p:nvGrpSpPr>
          <p:grpSpPr>
            <a:xfrm>
              <a:off x="7486696" y="4648200"/>
              <a:ext cx="247696" cy="228600"/>
              <a:chOff x="2819400" y="3511549"/>
              <a:chExt cx="2895601" cy="2672367"/>
            </a:xfrm>
          </p:grpSpPr>
          <p:sp>
            <p:nvSpPr>
              <p:cNvPr id="156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9" name="Group 158"/>
            <p:cNvGrpSpPr>
              <a:grpSpLocks noChangeAspect="1"/>
            </p:cNvGrpSpPr>
            <p:nvPr/>
          </p:nvGrpSpPr>
          <p:grpSpPr>
            <a:xfrm>
              <a:off x="6877096" y="4953000"/>
              <a:ext cx="247696" cy="228600"/>
              <a:chOff x="2819400" y="3511549"/>
              <a:chExt cx="2895601" cy="2672367"/>
            </a:xfrm>
          </p:grpSpPr>
          <p:sp>
            <p:nvSpPr>
              <p:cNvPr id="160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3" name="Group 162"/>
            <p:cNvGrpSpPr>
              <a:grpSpLocks noChangeAspect="1"/>
            </p:cNvGrpSpPr>
            <p:nvPr/>
          </p:nvGrpSpPr>
          <p:grpSpPr>
            <a:xfrm>
              <a:off x="7181896" y="4953000"/>
              <a:ext cx="247696" cy="228600"/>
              <a:chOff x="2819400" y="3511549"/>
              <a:chExt cx="2895601" cy="2672367"/>
            </a:xfrm>
          </p:grpSpPr>
          <p:sp>
            <p:nvSpPr>
              <p:cNvPr id="164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7" name="Group 166"/>
            <p:cNvGrpSpPr>
              <a:grpSpLocks noChangeAspect="1"/>
            </p:cNvGrpSpPr>
            <p:nvPr/>
          </p:nvGrpSpPr>
          <p:grpSpPr>
            <a:xfrm>
              <a:off x="7486696" y="4953000"/>
              <a:ext cx="247696" cy="228600"/>
              <a:chOff x="2819400" y="3511549"/>
              <a:chExt cx="2895601" cy="2672367"/>
            </a:xfrm>
          </p:grpSpPr>
          <p:sp>
            <p:nvSpPr>
              <p:cNvPr id="168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1" name="Group 170"/>
            <p:cNvGrpSpPr>
              <a:grpSpLocks noChangeAspect="1"/>
            </p:cNvGrpSpPr>
            <p:nvPr/>
          </p:nvGrpSpPr>
          <p:grpSpPr>
            <a:xfrm>
              <a:off x="7010400" y="5257800"/>
              <a:ext cx="247696" cy="228600"/>
              <a:chOff x="2819400" y="3511549"/>
              <a:chExt cx="2895601" cy="2672367"/>
            </a:xfrm>
          </p:grpSpPr>
          <p:sp>
            <p:nvSpPr>
              <p:cNvPr id="172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174"/>
            <p:cNvGrpSpPr>
              <a:grpSpLocks noChangeAspect="1"/>
            </p:cNvGrpSpPr>
            <p:nvPr/>
          </p:nvGrpSpPr>
          <p:grpSpPr>
            <a:xfrm>
              <a:off x="7372304" y="5257800"/>
              <a:ext cx="247696" cy="228600"/>
              <a:chOff x="2819400" y="3511549"/>
              <a:chExt cx="2895601" cy="2672367"/>
            </a:xfrm>
          </p:grpSpPr>
          <p:sp>
            <p:nvSpPr>
              <p:cNvPr id="176" name="Rectangle 6"/>
              <p:cNvSpPr>
                <a:spLocks noChangeArrowheads="1"/>
              </p:cNvSpPr>
              <p:nvPr/>
            </p:nvSpPr>
            <p:spPr bwMode="auto">
              <a:xfrm>
                <a:off x="2819400" y="4072688"/>
                <a:ext cx="2171700" cy="21097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AutoShape 7"/>
              <p:cNvSpPr>
                <a:spLocks noChangeArrowheads="1"/>
              </p:cNvSpPr>
              <p:nvPr/>
            </p:nvSpPr>
            <p:spPr bwMode="auto">
              <a:xfrm>
                <a:off x="2819400" y="3511550"/>
                <a:ext cx="2895600" cy="562604"/>
              </a:xfrm>
              <a:prstGeom prst="parallelogram">
                <a:avLst>
                  <a:gd name="adj" fmla="val 12500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4016867" y="4485783"/>
                <a:ext cx="2672367" cy="723900"/>
              </a:xfrm>
              <a:prstGeom prst="parallelogram">
                <a:avLst>
                  <a:gd name="adj" fmla="val 799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24400" y="914400"/>
            <a:ext cx="3657600" cy="3657600"/>
          </a:xfrm>
          <a:prstGeom prst="rect">
            <a:avLst/>
          </a:prstGeom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Iteration</a:t>
            </a:r>
            <a:endParaRPr lang="en-US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953000"/>
            <a:ext cx="8226425" cy="1370013"/>
          </a:xfrm>
        </p:spPr>
        <p:txBody>
          <a:bodyPr/>
          <a:lstStyle/>
          <a:p>
            <a:r>
              <a:rPr lang="en-US" dirty="0" smtClean="0"/>
              <a:t>1-2 threads per problem is optimal in cases where load balancing is not an issue</a:t>
            </a:r>
          </a:p>
          <a:p>
            <a:r>
              <a:rPr lang="en-US" dirty="0" smtClean="0"/>
              <a:t>If this trend continues, load balancing will be an even larger issue in the </a:t>
            </a:r>
            <a:r>
              <a:rPr lang="en-US" dirty="0" err="1" smtClean="0"/>
              <a:t>manycore</a:t>
            </a:r>
            <a:r>
              <a:rPr lang="en-US" dirty="0" smtClean="0"/>
              <a:t> era</a:t>
            </a:r>
          </a:p>
        </p:txBody>
      </p:sp>
      <p:sp>
        <p:nvSpPr>
          <p:cNvPr id="31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5E0094F-BD05-2840-B096-ACB8A687CC07}" type="slidenum">
              <a:rPr lang="en-US"/>
              <a:pPr algn="r"/>
              <a:t>45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62712" y="914400"/>
            <a:ext cx="3675888" cy="3663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57200" y="4495800"/>
            <a:ext cx="7982857" cy="381000"/>
          </a:xfrm>
          <a:prstGeom prst="rect">
            <a:avLst/>
          </a:prstGeom>
        </p:spPr>
      </p:pic>
      <p:sp>
        <p:nvSpPr>
          <p:cNvPr id="12" name="Rectangle 363"/>
          <p:cNvSpPr>
            <a:spLocks noChangeArrowheads="1"/>
          </p:cNvSpPr>
          <p:nvPr/>
        </p:nvSpPr>
        <p:spPr bwMode="auto">
          <a:xfrm>
            <a:off x="2590800" y="6096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(3D Helmholtz Kernel)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676400" y="914400"/>
            <a:ext cx="151876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Intel Nehalem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918893" y="914400"/>
            <a:ext cx="1701107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/>
              <a:t>AMD Barcelona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Iterations</a:t>
            </a:r>
            <a:endParaRPr lang="en-US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81600"/>
            <a:ext cx="8382000" cy="1370013"/>
          </a:xfrm>
        </p:spPr>
        <p:txBody>
          <a:bodyPr/>
          <a:lstStyle/>
          <a:p>
            <a:r>
              <a:rPr lang="en-US" dirty="0" smtClean="0"/>
              <a:t>This is performance of 16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subproblems</a:t>
            </a:r>
            <a:r>
              <a:rPr lang="en-US" dirty="0" smtClean="0"/>
              <a:t> in a 0.5 GB memory footprint</a:t>
            </a:r>
          </a:p>
          <a:p>
            <a:r>
              <a:rPr lang="en-US" dirty="0" smtClean="0"/>
              <a:t>Performance gets worse with more threads per </a:t>
            </a:r>
            <a:r>
              <a:rPr lang="en-US" dirty="0" err="1" smtClean="0"/>
              <a:t>subproblem</a:t>
            </a:r>
            <a:endParaRPr lang="en-US" dirty="0" smtClean="0"/>
          </a:p>
        </p:txBody>
      </p:sp>
      <p:sp>
        <p:nvSpPr>
          <p:cNvPr id="31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5E0094F-BD05-2840-B096-ACB8A687CC07}" type="slidenum">
              <a:rPr lang="en-US"/>
              <a:pPr algn="r"/>
              <a:t>46</a:t>
            </a:fld>
            <a:endParaRPr lang="en-US" dirty="0"/>
          </a:p>
        </p:txBody>
      </p:sp>
      <p:pic>
        <p:nvPicPr>
          <p:cNvPr id="11" name="Picture 10"/>
          <p:cNvPicPr>
            <a:picLocks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1000" y="914400"/>
            <a:ext cx="3675888" cy="3658988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0" y="914400"/>
            <a:ext cx="3657600" cy="3657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52400" y="4495800"/>
            <a:ext cx="8382000" cy="533400"/>
          </a:xfrm>
          <a:prstGeom prst="rect">
            <a:avLst/>
          </a:prstGeom>
        </p:spPr>
      </p:pic>
      <p:sp>
        <p:nvSpPr>
          <p:cNvPr id="16" name="Rectangle 363"/>
          <p:cNvSpPr>
            <a:spLocks noChangeArrowheads="1"/>
          </p:cNvSpPr>
          <p:nvPr/>
        </p:nvSpPr>
        <p:spPr bwMode="auto">
          <a:xfrm>
            <a:off x="2590800" y="6096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(3D Helmholtz Kernel)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151876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Intel Nehalem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852431" y="914400"/>
            <a:ext cx="1701107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/>
              <a:t>AMD Barcelona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2296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Compilers alone achieves poor performance</a:t>
            </a:r>
          </a:p>
          <a:p>
            <a:pPr lvl="1" eaLnBrk="1" hangingPunct="1"/>
            <a:r>
              <a:rPr lang="en-US" dirty="0" smtClean="0">
                <a:cs typeface="ＭＳ Ｐゴシック" pitchFamily="-112" charset="-128"/>
              </a:rPr>
              <a:t>Typically achieve a low fraction of peak performance</a:t>
            </a:r>
          </a:p>
          <a:p>
            <a:pPr lvl="1" eaLnBrk="1" hangingPunct="1"/>
            <a:r>
              <a:rPr lang="en-US" dirty="0" smtClean="0">
                <a:cs typeface="ＭＳ Ｐゴシック" pitchFamily="-112" charset="-128"/>
              </a:rPr>
              <a:t>Exhibit little parallel scaling</a:t>
            </a:r>
          </a:p>
          <a:p>
            <a:pPr eaLnBrk="1" hangingPunct="1"/>
            <a:r>
              <a:rPr lang="en-US" dirty="0" err="1" smtClean="0"/>
              <a:t>Autotuning</a:t>
            </a:r>
            <a:r>
              <a:rPr lang="en-US" dirty="0" smtClean="0"/>
              <a:t> is essential to achieving good performance</a:t>
            </a:r>
          </a:p>
          <a:p>
            <a:pPr lvl="1" eaLnBrk="1" hangingPunct="1"/>
            <a:r>
              <a:rPr lang="en-US" dirty="0" smtClean="0">
                <a:cs typeface="ＭＳ Ｐゴシック" pitchFamily="-112" charset="-128"/>
              </a:rPr>
              <a:t>1.9x-5.4x speedups across diverse architectures</a:t>
            </a:r>
          </a:p>
          <a:p>
            <a:pPr lvl="1" eaLnBrk="1" hangingPunct="1"/>
            <a:r>
              <a:rPr lang="en-US" dirty="0" smtClean="0">
                <a:cs typeface="ＭＳ Ｐゴシック" pitchFamily="-112" charset="-128"/>
              </a:rPr>
              <a:t>Automatic tuning is </a:t>
            </a:r>
            <a:r>
              <a:rPr lang="en-US" i="1" dirty="0" smtClean="0">
                <a:cs typeface="ＭＳ Ｐゴシック" pitchFamily="-112" charset="-128"/>
              </a:rPr>
              <a:t>necessary </a:t>
            </a:r>
            <a:r>
              <a:rPr lang="en-US" dirty="0" smtClean="0">
                <a:cs typeface="ＭＳ Ｐゴシック" pitchFamily="-112" charset="-128"/>
              </a:rPr>
              <a:t>for scalability</a:t>
            </a:r>
          </a:p>
          <a:p>
            <a:pPr lvl="1" eaLnBrk="1" hangingPunct="1"/>
            <a:r>
              <a:rPr lang="en-US" dirty="0" smtClean="0">
                <a:cs typeface="ＭＳ Ｐゴシック" pitchFamily="-112" charset="-128"/>
              </a:rPr>
              <a:t>With few exceptions, the same code was used</a:t>
            </a:r>
            <a:endParaRPr lang="en-US" dirty="0" smtClean="0"/>
          </a:p>
          <a:p>
            <a:pPr eaLnBrk="1" hangingPunct="1"/>
            <a:r>
              <a:rPr lang="en-US" dirty="0" smtClean="0"/>
              <a:t>Ultimately, we are limited by the hardware</a:t>
            </a:r>
          </a:p>
          <a:p>
            <a:pPr lvl="1" eaLnBrk="1" hangingPunct="1"/>
            <a:r>
              <a:rPr lang="en-US" dirty="0" smtClean="0"/>
              <a:t>We can only do as well as Stream or in-core performance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i="1" dirty="0" smtClean="0"/>
              <a:t>memory wall </a:t>
            </a:r>
            <a:r>
              <a:rPr lang="en-US" dirty="0" smtClean="0"/>
              <a:t>will continue to push stencil codes to be bandwidth-bound</a:t>
            </a:r>
          </a:p>
          <a:p>
            <a:pPr eaLnBrk="1" hangingPunct="1"/>
            <a:r>
              <a:rPr lang="en-US" dirty="0" smtClean="0"/>
              <a:t>When dealing with many small </a:t>
            </a:r>
            <a:r>
              <a:rPr lang="en-US" dirty="0" err="1" smtClean="0"/>
              <a:t>subproblems</a:t>
            </a:r>
            <a:r>
              <a:rPr lang="en-US" dirty="0" smtClean="0"/>
              <a:t>, fewer threads per </a:t>
            </a:r>
            <a:r>
              <a:rPr lang="en-US" dirty="0" err="1" smtClean="0"/>
              <a:t>subproblem</a:t>
            </a:r>
            <a:r>
              <a:rPr lang="en-US" dirty="0" smtClean="0"/>
              <a:t> performs best</a:t>
            </a:r>
          </a:p>
          <a:p>
            <a:pPr lvl="1" eaLnBrk="1" hangingPunct="1"/>
            <a:r>
              <a:rPr lang="en-US" dirty="0" smtClean="0"/>
              <a:t>However, load balancing becomes a major issue</a:t>
            </a:r>
          </a:p>
          <a:p>
            <a:pPr lvl="1" eaLnBrk="1" hangingPunct="1"/>
            <a:r>
              <a:rPr lang="en-US" dirty="0" smtClean="0"/>
              <a:t>This is an even larger problem for the </a:t>
            </a:r>
            <a:r>
              <a:rPr lang="en-US" dirty="0" err="1" smtClean="0"/>
              <a:t>manycore</a:t>
            </a:r>
            <a:r>
              <a:rPr lang="en-US" dirty="0" smtClean="0"/>
              <a:t> era</a:t>
            </a:r>
          </a:p>
        </p:txBody>
      </p:sp>
      <p:sp>
        <p:nvSpPr>
          <p:cNvPr id="151556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B1E57F4-719D-244B-8564-B5D009FB2214}" type="slidenum">
              <a:rPr lang="en-US"/>
              <a:pPr algn="r"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Work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229600" cy="5486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66FF"/>
                </a:solidFill>
              </a:rPr>
              <a:t>Better Productivity:</a:t>
            </a:r>
          </a:p>
          <a:p>
            <a:pPr lvl="1" eaLnBrk="1" hangingPunct="1"/>
            <a:r>
              <a:rPr lang="en-US" dirty="0" smtClean="0"/>
              <a:t>Current Perl scripts are primitive</a:t>
            </a:r>
          </a:p>
          <a:p>
            <a:pPr lvl="1" eaLnBrk="1" hangingPunct="1"/>
            <a:r>
              <a:rPr lang="en-US" dirty="0" smtClean="0">
                <a:cs typeface="ＭＳ Ｐゴシック" pitchFamily="-112" charset="-128"/>
              </a:rPr>
              <a:t>Need to develop an auto-tuning framework that has semantic knowledge of the stencil code (S. </a:t>
            </a:r>
            <a:r>
              <a:rPr lang="en-US" dirty="0" err="1" smtClean="0">
                <a:cs typeface="ＭＳ Ｐゴシック" pitchFamily="-112" charset="-128"/>
              </a:rPr>
              <a:t>Kamil</a:t>
            </a:r>
            <a:r>
              <a:rPr lang="en-US" dirty="0" smtClean="0">
                <a:cs typeface="ＭＳ Ｐゴシック" pitchFamily="-112" charset="-128"/>
              </a:rPr>
              <a:t>)</a:t>
            </a:r>
          </a:p>
          <a:p>
            <a:pPr eaLnBrk="1" hangingPunct="1"/>
            <a:r>
              <a:rPr lang="en-US" dirty="0" smtClean="0">
                <a:solidFill>
                  <a:srgbClr val="3366FF"/>
                </a:solidFill>
                <a:cs typeface="ＭＳ Ｐゴシック" pitchFamily="-112" charset="-128"/>
              </a:rPr>
              <a:t>Better Performance:</a:t>
            </a:r>
          </a:p>
          <a:p>
            <a:pPr lvl="1" eaLnBrk="1" hangingPunct="1"/>
            <a:r>
              <a:rPr lang="en-US" dirty="0" smtClean="0">
                <a:cs typeface="ＭＳ Ｐゴシック" pitchFamily="-112" charset="-128"/>
              </a:rPr>
              <a:t>We currently do no data structure changes other than array padding</a:t>
            </a:r>
          </a:p>
          <a:p>
            <a:pPr lvl="1" eaLnBrk="1" hangingPunct="1"/>
            <a:r>
              <a:rPr lang="en-US" dirty="0" smtClean="0">
                <a:cs typeface="ＭＳ Ｐゴシック" pitchFamily="-112" charset="-128"/>
              </a:rPr>
              <a:t>May be beneficial to store the grids in a recursive format using space-filling curves for better locality (S. Williams?)</a:t>
            </a:r>
          </a:p>
          <a:p>
            <a:pPr eaLnBrk="1" hangingPunct="1"/>
            <a:r>
              <a:rPr lang="en-US" dirty="0" smtClean="0">
                <a:solidFill>
                  <a:srgbClr val="3366FF"/>
                </a:solidFill>
                <a:cs typeface="ＭＳ Ｐゴシック" pitchFamily="-112" charset="-128"/>
              </a:rPr>
              <a:t>Better Search:</a:t>
            </a:r>
          </a:p>
          <a:p>
            <a:pPr lvl="1" eaLnBrk="1" hangingPunct="1"/>
            <a:r>
              <a:rPr lang="en-US" dirty="0" smtClean="0">
                <a:cs typeface="ＭＳ Ｐゴシック" pitchFamily="-112" charset="-128"/>
              </a:rPr>
              <a:t>Our current search method does require expert knowledge to order the optimizations appropriately</a:t>
            </a:r>
          </a:p>
          <a:p>
            <a:pPr lvl="1" eaLnBrk="1" hangingPunct="1"/>
            <a:r>
              <a:rPr lang="en-US" dirty="0" smtClean="0">
                <a:cs typeface="ＭＳ Ｐゴシック" pitchFamily="-112" charset="-128"/>
              </a:rPr>
              <a:t>Machine learning offers the opportunity for tuning with little domain knowledge and many more parameters (A. </a:t>
            </a:r>
            <a:r>
              <a:rPr lang="en-US" dirty="0" err="1" smtClean="0">
                <a:cs typeface="ＭＳ Ｐゴシック" pitchFamily="-112" charset="-128"/>
              </a:rPr>
              <a:t>Ganapathi</a:t>
            </a:r>
            <a:r>
              <a:rPr lang="en-US" dirty="0" smtClean="0">
                <a:cs typeface="ＭＳ Ｐゴシック" pitchFamily="-112" charset="-128"/>
              </a:rPr>
              <a:t>)</a:t>
            </a:r>
          </a:p>
        </p:txBody>
      </p:sp>
      <p:sp>
        <p:nvSpPr>
          <p:cNvPr id="151556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B1E57F4-719D-244B-8564-B5D009FB2214}" type="slidenum">
              <a:rPr lang="en-US"/>
              <a:pPr algn="r"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Acknowledgements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2296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Kathy and Jim for sure-handed guidance and knowledge during all these years</a:t>
            </a:r>
          </a:p>
          <a:p>
            <a:pPr eaLnBrk="1" hangingPunct="1"/>
            <a:r>
              <a:rPr lang="en-US" dirty="0" smtClean="0"/>
              <a:t>Sam Williams for always being available to discuss research (and being an unofficial thesis reader)</a:t>
            </a:r>
          </a:p>
          <a:p>
            <a:pPr eaLnBrk="1" hangingPunct="1"/>
            <a:r>
              <a:rPr lang="en-US" dirty="0" smtClean="0"/>
              <a:t>Rajesh </a:t>
            </a:r>
            <a:r>
              <a:rPr lang="en-US" dirty="0" err="1" smtClean="0"/>
              <a:t>Nishtala</a:t>
            </a:r>
            <a:r>
              <a:rPr lang="en-US" dirty="0" smtClean="0"/>
              <a:t> for being a great friend and officemate</a:t>
            </a:r>
          </a:p>
          <a:p>
            <a:pPr eaLnBrk="1" hangingPunct="1"/>
            <a:r>
              <a:rPr lang="en-US" dirty="0" smtClean="0"/>
              <a:t>Jon </a:t>
            </a:r>
            <a:r>
              <a:rPr lang="en-US" dirty="0" err="1" smtClean="0"/>
              <a:t>Wilkening</a:t>
            </a:r>
            <a:r>
              <a:rPr lang="en-US" dirty="0" smtClean="0"/>
              <a:t> for being my outside thesis reader</a:t>
            </a:r>
          </a:p>
          <a:p>
            <a:pPr eaLnBrk="1" hangingPunct="1"/>
            <a:r>
              <a:rPr lang="en-US" dirty="0" smtClean="0"/>
              <a:t>The Bebop group, including </a:t>
            </a:r>
            <a:r>
              <a:rPr lang="en-US" dirty="0" err="1" smtClean="0"/>
              <a:t>Shoaib</a:t>
            </a:r>
            <a:r>
              <a:rPr lang="en-US" dirty="0" smtClean="0"/>
              <a:t> </a:t>
            </a:r>
            <a:r>
              <a:rPr lang="en-US" dirty="0" err="1" smtClean="0"/>
              <a:t>Kamil</a:t>
            </a:r>
            <a:r>
              <a:rPr lang="en-US" dirty="0" smtClean="0"/>
              <a:t>, Karl </a:t>
            </a:r>
            <a:r>
              <a:rPr lang="en-US" dirty="0" err="1" smtClean="0"/>
              <a:t>Fuerlinger</a:t>
            </a:r>
            <a:r>
              <a:rPr lang="en-US" dirty="0" smtClean="0"/>
              <a:t>, and Mark </a:t>
            </a:r>
            <a:r>
              <a:rPr lang="en-US" dirty="0" err="1" smtClean="0"/>
              <a:t>Hoemmen</a:t>
            </a:r>
            <a:endParaRPr lang="en-US" dirty="0" smtClean="0"/>
          </a:p>
          <a:p>
            <a:pPr eaLnBrk="1" hangingPunct="1"/>
            <a:r>
              <a:rPr lang="en-US" dirty="0" smtClean="0"/>
              <a:t>The scientists at LBL, including Lenny </a:t>
            </a:r>
            <a:r>
              <a:rPr lang="en-US" dirty="0" err="1" smtClean="0"/>
              <a:t>Oliker</a:t>
            </a:r>
            <a:r>
              <a:rPr lang="en-US" dirty="0" smtClean="0"/>
              <a:t>, John </a:t>
            </a:r>
            <a:r>
              <a:rPr lang="en-US" dirty="0" err="1" smtClean="0"/>
              <a:t>Shalf</a:t>
            </a:r>
            <a:r>
              <a:rPr lang="en-US" dirty="0" smtClean="0"/>
              <a:t>, Jonathan Carter, Terry </a:t>
            </a:r>
            <a:r>
              <a:rPr lang="en-US" dirty="0" err="1" smtClean="0"/>
              <a:t>Ligocki</a:t>
            </a:r>
            <a:r>
              <a:rPr lang="en-US" dirty="0" smtClean="0"/>
              <a:t>, and Brain Van </a:t>
            </a:r>
            <a:r>
              <a:rPr lang="en-US" dirty="0" err="1" smtClean="0"/>
              <a:t>Straalen</a:t>
            </a:r>
            <a:endParaRPr lang="en-US" dirty="0" smtClean="0"/>
          </a:p>
          <a:p>
            <a:pPr eaLnBrk="1" hangingPunct="1"/>
            <a:r>
              <a:rPr lang="en-US" dirty="0" smtClean="0"/>
              <a:t>The members of the </a:t>
            </a:r>
            <a:r>
              <a:rPr lang="en-US" dirty="0" err="1" smtClean="0"/>
              <a:t>Parlab</a:t>
            </a:r>
            <a:r>
              <a:rPr lang="en-US" dirty="0" smtClean="0"/>
              <a:t> and </a:t>
            </a:r>
            <a:r>
              <a:rPr lang="en-US" dirty="0" err="1" smtClean="0"/>
              <a:t>Radlab</a:t>
            </a:r>
            <a:r>
              <a:rPr lang="en-US" dirty="0" smtClean="0"/>
              <a:t>, including Dave Patterson and </a:t>
            </a:r>
            <a:r>
              <a:rPr lang="en-US" dirty="0" err="1" smtClean="0"/>
              <a:t>Archana</a:t>
            </a:r>
            <a:r>
              <a:rPr lang="en-US" dirty="0" smtClean="0"/>
              <a:t> </a:t>
            </a:r>
            <a:r>
              <a:rPr lang="en-US" dirty="0" err="1" smtClean="0"/>
              <a:t>Ganapathi</a:t>
            </a:r>
            <a:endParaRPr lang="en-US" dirty="0" smtClean="0"/>
          </a:p>
          <a:p>
            <a:pPr eaLnBrk="1" hangingPunct="1"/>
            <a:r>
              <a:rPr lang="en-US" dirty="0" smtClean="0"/>
              <a:t>Many others that I don’t have space to mention here…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>
                <a:solidFill>
                  <a:srgbClr val="0080FF"/>
                </a:solidFill>
              </a:rPr>
              <a:t>I’ll miss you all!  Please contact me anytime.</a:t>
            </a:r>
          </a:p>
        </p:txBody>
      </p:sp>
      <p:sp>
        <p:nvSpPr>
          <p:cNvPr id="151556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B1E57F4-719D-244B-8564-B5D009FB2214}" type="slidenum">
              <a:rPr lang="en-US"/>
              <a:pPr algn="r"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Stencil Code Overview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4572000" cy="5562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For a given point, a </a:t>
            </a:r>
            <a:r>
              <a:rPr lang="en-US" sz="1800" i="1" dirty="0" smtClean="0">
                <a:solidFill>
                  <a:srgbClr val="0000FF"/>
                </a:solidFill>
              </a:rPr>
              <a:t>stencil </a:t>
            </a:r>
            <a:r>
              <a:rPr lang="en-US" sz="1800" dirty="0" smtClean="0"/>
              <a:t>is a fixed subset of nearest neighbors</a:t>
            </a:r>
          </a:p>
          <a:p>
            <a:pPr eaLnBrk="1" hangingPunct="1"/>
            <a:r>
              <a:rPr lang="en-US" sz="1800" dirty="0" smtClean="0"/>
              <a:t>A </a:t>
            </a:r>
            <a:r>
              <a:rPr lang="en-US" sz="1800" i="1" dirty="0" smtClean="0">
                <a:solidFill>
                  <a:srgbClr val="0000FF"/>
                </a:solidFill>
              </a:rPr>
              <a:t>stencil code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updates every point in a regular grid by “applying a stencil”</a:t>
            </a:r>
          </a:p>
          <a:p>
            <a:pPr eaLnBrk="1" hangingPunct="1"/>
            <a:r>
              <a:rPr lang="en-US" sz="1800" dirty="0" smtClean="0"/>
              <a:t>Used in iterative PDE solvers like Jacobi, </a:t>
            </a:r>
            <a:r>
              <a:rPr lang="en-US" sz="1800" dirty="0" err="1" smtClean="0"/>
              <a:t>Multigrid</a:t>
            </a:r>
            <a:r>
              <a:rPr lang="en-US" sz="1800" dirty="0" smtClean="0"/>
              <a:t>, and AMR</a:t>
            </a:r>
          </a:p>
          <a:p>
            <a:pPr eaLnBrk="1" hangingPunct="1"/>
            <a:r>
              <a:rPr lang="en-US" sz="1800" dirty="0" smtClean="0"/>
              <a:t>Also used in areas like image processing and geometric modeling</a:t>
            </a:r>
            <a:endParaRPr lang="en-US" dirty="0" smtClean="0"/>
          </a:p>
          <a:p>
            <a:pPr eaLnBrk="1" hangingPunct="1"/>
            <a:r>
              <a:rPr lang="en-US" sz="1800" dirty="0" smtClean="0"/>
              <a:t>This talk will focus on three stencil kernels:</a:t>
            </a:r>
          </a:p>
          <a:p>
            <a:pPr lvl="1" eaLnBrk="1" hangingPunct="1"/>
            <a:r>
              <a:rPr lang="en-US" sz="1600" dirty="0" smtClean="0"/>
              <a:t>3D 7-point stencil</a:t>
            </a:r>
          </a:p>
          <a:p>
            <a:pPr lvl="1" eaLnBrk="1" hangingPunct="1"/>
            <a:r>
              <a:rPr lang="en-US" sz="1600" dirty="0" smtClean="0"/>
              <a:t>3D 27-point stencil</a:t>
            </a:r>
          </a:p>
          <a:p>
            <a:pPr lvl="1" eaLnBrk="1" hangingPunct="1"/>
            <a:r>
              <a:rPr lang="en-US" sz="1600" dirty="0" smtClean="0"/>
              <a:t>3D Helmholtz kernel</a:t>
            </a:r>
          </a:p>
        </p:txBody>
      </p:sp>
      <p:grpSp>
        <p:nvGrpSpPr>
          <p:cNvPr id="20484" name="Group 49"/>
          <p:cNvGrpSpPr>
            <a:grpSpLocks/>
          </p:cNvGrpSpPr>
          <p:nvPr/>
        </p:nvGrpSpPr>
        <p:grpSpPr bwMode="auto">
          <a:xfrm>
            <a:off x="4953000" y="3810000"/>
            <a:ext cx="3944938" cy="2500313"/>
            <a:chOff x="4953000" y="3810000"/>
            <a:chExt cx="3945692" cy="2499758"/>
          </a:xfrm>
        </p:grpSpPr>
        <p:pic>
          <p:nvPicPr>
            <p:cNvPr id="2051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3810000"/>
              <a:ext cx="3945692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6" name="TextBox 48"/>
            <p:cNvSpPr txBox="1">
              <a:spLocks noChangeArrowheads="1"/>
            </p:cNvSpPr>
            <p:nvPr/>
          </p:nvSpPr>
          <p:spPr bwMode="auto">
            <a:xfrm>
              <a:off x="4953000" y="5943127"/>
              <a:ext cx="3842485" cy="366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/>
                <a:t>Adaptive Mesh Refinement (AMR)</a:t>
              </a:r>
            </a:p>
          </p:txBody>
        </p:sp>
      </p:grpSp>
      <p:grpSp>
        <p:nvGrpSpPr>
          <p:cNvPr id="20485" name="Group 51"/>
          <p:cNvGrpSpPr>
            <a:grpSpLocks/>
          </p:cNvGrpSpPr>
          <p:nvPr/>
        </p:nvGrpSpPr>
        <p:grpSpPr bwMode="auto">
          <a:xfrm>
            <a:off x="4800600" y="1219200"/>
            <a:ext cx="4298950" cy="1893332"/>
            <a:chOff x="4800600" y="1219200"/>
            <a:chExt cx="4299491" cy="1892776"/>
          </a:xfrm>
        </p:grpSpPr>
        <p:grpSp>
          <p:nvGrpSpPr>
            <p:cNvPr id="20487" name="Group 5"/>
            <p:cNvGrpSpPr>
              <a:grpSpLocks noChangeAspect="1"/>
            </p:cNvGrpSpPr>
            <p:nvPr/>
          </p:nvGrpSpPr>
          <p:grpSpPr bwMode="auto">
            <a:xfrm>
              <a:off x="4876800" y="1219200"/>
              <a:ext cx="1688870" cy="1558878"/>
              <a:chOff x="336" y="1872"/>
              <a:chExt cx="1920" cy="1824"/>
            </a:xfrm>
          </p:grpSpPr>
          <p:sp>
            <p:nvSpPr>
              <p:cNvPr id="20512" name="Rectangle 6"/>
              <p:cNvSpPr>
                <a:spLocks noChangeArrowheads="1"/>
              </p:cNvSpPr>
              <p:nvPr/>
            </p:nvSpPr>
            <p:spPr bwMode="auto">
              <a:xfrm>
                <a:off x="336" y="2255"/>
                <a:ext cx="1440" cy="14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3" name="AutoShape 7"/>
              <p:cNvSpPr>
                <a:spLocks noChangeArrowheads="1"/>
              </p:cNvSpPr>
              <p:nvPr/>
            </p:nvSpPr>
            <p:spPr bwMode="auto">
              <a:xfrm>
                <a:off x="336" y="1872"/>
                <a:ext cx="1920" cy="384"/>
              </a:xfrm>
              <a:prstGeom prst="parallelogram">
                <a:avLst>
                  <a:gd name="adj" fmla="val 1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4" name="AutoShape 8"/>
              <p:cNvSpPr>
                <a:spLocks noChangeArrowheads="1"/>
              </p:cNvSpPr>
              <p:nvPr/>
            </p:nvSpPr>
            <p:spPr bwMode="auto">
              <a:xfrm rot="16200000" flipH="1">
                <a:off x="1104" y="2544"/>
                <a:ext cx="1824" cy="480"/>
              </a:xfrm>
              <a:prstGeom prst="parallelogram">
                <a:avLst>
                  <a:gd name="adj" fmla="val 799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488" name="Text Box 39"/>
            <p:cNvSpPr txBox="1">
              <a:spLocks noChangeArrowheads="1"/>
            </p:cNvSpPr>
            <p:nvPr/>
          </p:nvSpPr>
          <p:spPr bwMode="auto">
            <a:xfrm>
              <a:off x="7010678" y="2742753"/>
              <a:ext cx="2089413" cy="36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/>
                <a:t>3D 7-point stencil</a:t>
              </a:r>
            </a:p>
          </p:txBody>
        </p:sp>
        <p:grpSp>
          <p:nvGrpSpPr>
            <p:cNvPr id="20489" name="Group 46"/>
            <p:cNvGrpSpPr>
              <a:grpSpLocks/>
            </p:cNvGrpSpPr>
            <p:nvPr/>
          </p:nvGrpSpPr>
          <p:grpSpPr bwMode="auto">
            <a:xfrm>
              <a:off x="5731646" y="1295378"/>
              <a:ext cx="3090598" cy="1533607"/>
              <a:chOff x="5731646" y="1295378"/>
              <a:chExt cx="3090598" cy="1533607"/>
            </a:xfrm>
          </p:grpSpPr>
          <p:sp>
            <p:nvSpPr>
              <p:cNvPr id="20491" name="Oval 16"/>
              <p:cNvSpPr>
                <a:spLocks noChangeArrowheads="1"/>
              </p:cNvSpPr>
              <p:nvPr/>
            </p:nvSpPr>
            <p:spPr bwMode="auto">
              <a:xfrm>
                <a:off x="5731646" y="1934394"/>
                <a:ext cx="197272" cy="19169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2" name="Line 36"/>
              <p:cNvSpPr>
                <a:spLocks noChangeShapeType="1"/>
              </p:cNvSpPr>
              <p:nvPr/>
            </p:nvSpPr>
            <p:spPr bwMode="auto">
              <a:xfrm flipV="1">
                <a:off x="5797404" y="1359299"/>
                <a:ext cx="1906964" cy="5750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3" name="Line 37"/>
              <p:cNvSpPr>
                <a:spLocks noChangeShapeType="1"/>
              </p:cNvSpPr>
              <p:nvPr/>
            </p:nvSpPr>
            <p:spPr bwMode="auto">
              <a:xfrm>
                <a:off x="5797404" y="2126092"/>
                <a:ext cx="1906964" cy="6389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4" name="Line 19"/>
              <p:cNvSpPr>
                <a:spLocks noChangeShapeType="1"/>
              </p:cNvSpPr>
              <p:nvPr/>
            </p:nvSpPr>
            <p:spPr bwMode="auto">
              <a:xfrm>
                <a:off x="7587539" y="2053789"/>
                <a:ext cx="9398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5" name="Oval 20"/>
              <p:cNvSpPr>
                <a:spLocks noChangeArrowheads="1"/>
              </p:cNvSpPr>
              <p:nvPr/>
            </p:nvSpPr>
            <p:spPr bwMode="auto">
              <a:xfrm>
                <a:off x="7509217" y="2022077"/>
                <a:ext cx="78322" cy="7610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6" name="Oval 21"/>
              <p:cNvSpPr>
                <a:spLocks noChangeArrowheads="1"/>
              </p:cNvSpPr>
              <p:nvPr/>
            </p:nvSpPr>
            <p:spPr bwMode="auto">
              <a:xfrm>
                <a:off x="8449075" y="2022077"/>
                <a:ext cx="78322" cy="7610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7" name="Line 23"/>
              <p:cNvSpPr>
                <a:spLocks noChangeShapeType="1"/>
              </p:cNvSpPr>
              <p:nvPr/>
            </p:nvSpPr>
            <p:spPr bwMode="auto">
              <a:xfrm>
                <a:off x="8018307" y="1597138"/>
                <a:ext cx="0" cy="9133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8" name="Oval 24"/>
              <p:cNvSpPr>
                <a:spLocks noChangeArrowheads="1"/>
              </p:cNvSpPr>
              <p:nvPr/>
            </p:nvSpPr>
            <p:spPr bwMode="auto">
              <a:xfrm>
                <a:off x="7979146" y="1565426"/>
                <a:ext cx="78322" cy="7610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9" name="Oval 25"/>
              <p:cNvSpPr>
                <a:spLocks noChangeArrowheads="1"/>
              </p:cNvSpPr>
              <p:nvPr/>
            </p:nvSpPr>
            <p:spPr bwMode="auto">
              <a:xfrm>
                <a:off x="7979146" y="2478727"/>
                <a:ext cx="78322" cy="7610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0" name="Line 26"/>
              <p:cNvSpPr>
                <a:spLocks noChangeShapeType="1"/>
              </p:cNvSpPr>
              <p:nvPr/>
            </p:nvSpPr>
            <p:spPr bwMode="auto">
              <a:xfrm flipV="1">
                <a:off x="7801291" y="1852419"/>
                <a:ext cx="469929" cy="3805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1" name="Oval 27"/>
              <p:cNvSpPr>
                <a:spLocks noChangeArrowheads="1"/>
              </p:cNvSpPr>
              <p:nvPr/>
            </p:nvSpPr>
            <p:spPr bwMode="auto">
              <a:xfrm>
                <a:off x="7736023" y="2226618"/>
                <a:ext cx="78322" cy="7610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2" name="Oval 28"/>
              <p:cNvSpPr>
                <a:spLocks noChangeArrowheads="1"/>
              </p:cNvSpPr>
              <p:nvPr/>
            </p:nvSpPr>
            <p:spPr bwMode="auto">
              <a:xfrm>
                <a:off x="8243481" y="1806437"/>
                <a:ext cx="78322" cy="7610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3" name="Text Box 29"/>
              <p:cNvSpPr txBox="1">
                <a:spLocks noChangeArrowheads="1"/>
              </p:cNvSpPr>
              <p:nvPr/>
            </p:nvSpPr>
            <p:spPr bwMode="auto">
              <a:xfrm>
                <a:off x="7983938" y="2015891"/>
                <a:ext cx="736693" cy="336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i="1"/>
                  <a:t>(x,y,z)</a:t>
                </a:r>
              </a:p>
            </p:txBody>
          </p:sp>
          <p:sp>
            <p:nvSpPr>
              <p:cNvPr id="20504" name="Text Box 30"/>
              <p:cNvSpPr txBox="1">
                <a:spLocks noChangeArrowheads="1"/>
              </p:cNvSpPr>
              <p:nvPr/>
            </p:nvSpPr>
            <p:spPr bwMode="auto">
              <a:xfrm>
                <a:off x="7772774" y="1295378"/>
                <a:ext cx="517590" cy="336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i="1"/>
                  <a:t>x+1</a:t>
                </a:r>
              </a:p>
            </p:txBody>
          </p:sp>
          <p:sp>
            <p:nvSpPr>
              <p:cNvPr id="20505" name="Text Box 31"/>
              <p:cNvSpPr txBox="1">
                <a:spLocks noChangeArrowheads="1"/>
              </p:cNvSpPr>
              <p:nvPr/>
            </p:nvSpPr>
            <p:spPr bwMode="auto">
              <a:xfrm>
                <a:off x="7772774" y="2438042"/>
                <a:ext cx="466784" cy="336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i="1"/>
                  <a:t>x-1</a:t>
                </a:r>
              </a:p>
            </p:txBody>
          </p:sp>
          <p:sp>
            <p:nvSpPr>
              <p:cNvPr id="20506" name="Text Box 32"/>
              <p:cNvSpPr txBox="1">
                <a:spLocks noChangeArrowheads="1"/>
              </p:cNvSpPr>
              <p:nvPr/>
            </p:nvSpPr>
            <p:spPr bwMode="auto">
              <a:xfrm>
                <a:off x="7307578" y="1980976"/>
                <a:ext cx="466784" cy="336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i="1"/>
                  <a:t>y-1</a:t>
                </a:r>
              </a:p>
            </p:txBody>
          </p:sp>
          <p:sp>
            <p:nvSpPr>
              <p:cNvPr id="20507" name="Text Box 33"/>
              <p:cNvSpPr txBox="1">
                <a:spLocks noChangeArrowheads="1"/>
              </p:cNvSpPr>
              <p:nvPr/>
            </p:nvSpPr>
            <p:spPr bwMode="auto">
              <a:xfrm>
                <a:off x="8230032" y="1761966"/>
                <a:ext cx="517590" cy="336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i="1"/>
                  <a:t>y+1</a:t>
                </a:r>
              </a:p>
            </p:txBody>
          </p:sp>
          <p:sp>
            <p:nvSpPr>
              <p:cNvPr id="20508" name="Text Box 34"/>
              <p:cNvSpPr txBox="1">
                <a:spLocks noChangeArrowheads="1"/>
              </p:cNvSpPr>
              <p:nvPr/>
            </p:nvSpPr>
            <p:spPr bwMode="auto">
              <a:xfrm>
                <a:off x="7536207" y="2209509"/>
                <a:ext cx="466783" cy="336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i="1"/>
                  <a:t>z-1</a:t>
                </a:r>
              </a:p>
            </p:txBody>
          </p:sp>
          <p:sp>
            <p:nvSpPr>
              <p:cNvPr id="20509" name="Text Box 35"/>
              <p:cNvSpPr txBox="1">
                <a:spLocks noChangeArrowheads="1"/>
              </p:cNvSpPr>
              <p:nvPr/>
            </p:nvSpPr>
            <p:spPr bwMode="auto">
              <a:xfrm>
                <a:off x="8036332" y="1533433"/>
                <a:ext cx="517590" cy="336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i="1"/>
                  <a:t>z+1</a:t>
                </a:r>
              </a:p>
            </p:txBody>
          </p:sp>
          <p:sp>
            <p:nvSpPr>
              <p:cNvPr id="20510" name="Oval 38"/>
              <p:cNvSpPr>
                <a:spLocks noChangeAspect="1" noChangeArrowheads="1"/>
              </p:cNvSpPr>
              <p:nvPr/>
            </p:nvSpPr>
            <p:spPr bwMode="auto">
              <a:xfrm>
                <a:off x="7244066" y="1295400"/>
                <a:ext cx="1578178" cy="153358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1" name="Oval 22"/>
              <p:cNvSpPr>
                <a:spLocks noChangeArrowheads="1"/>
              </p:cNvSpPr>
              <p:nvPr/>
            </p:nvSpPr>
            <p:spPr bwMode="auto">
              <a:xfrm>
                <a:off x="7980778" y="2022077"/>
                <a:ext cx="78322" cy="7610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490" name="Text Box 39"/>
            <p:cNvSpPr txBox="1">
              <a:spLocks noChangeArrowheads="1"/>
            </p:cNvSpPr>
            <p:nvPr/>
          </p:nvSpPr>
          <p:spPr bwMode="auto">
            <a:xfrm>
              <a:off x="4800600" y="2742752"/>
              <a:ext cx="1826759" cy="36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 smtClean="0"/>
                <a:t>3D </a:t>
              </a:r>
              <a:r>
                <a:rPr lang="en-US" sz="1800" b="1" dirty="0"/>
                <a:t>regular grid</a:t>
              </a:r>
            </a:p>
          </p:txBody>
        </p:sp>
      </p:grpSp>
      <p:sp>
        <p:nvSpPr>
          <p:cNvPr id="20486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37F0096-504D-F841-BDC0-AC05C2EA5152}" type="slidenum">
              <a:rPr lang="en-US"/>
              <a:pPr algn="r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Supplemental Slides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229600" cy="54864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1556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B1E57F4-719D-244B-8564-B5D009FB2214}" type="slidenum">
              <a:rPr lang="en-US"/>
              <a:pPr algn="r"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of this work</a:t>
            </a:r>
          </a:p>
        </p:txBody>
      </p:sp>
      <p:sp>
        <p:nvSpPr>
          <p:cNvPr id="15360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229600" cy="5486400"/>
          </a:xfrm>
        </p:spPr>
        <p:txBody>
          <a:bodyPr/>
          <a:lstStyle/>
          <a:p>
            <a:pPr eaLnBrk="1" hangingPunct="1"/>
            <a:r>
              <a:rPr lang="en-US" smtClean="0"/>
              <a:t>Lawrence Berkeley Laboratory (LBL) is using stencil auto-tuning as a building block of its Green Flash supercomputer (Google: Green Flash LBL)</a:t>
            </a:r>
          </a:p>
          <a:p>
            <a:pPr eaLnBrk="1" hangingPunct="1"/>
            <a:r>
              <a:rPr lang="en-US" smtClean="0"/>
              <a:t>Dr. Franz-Josef Pfreundt (head of IT at Fraunhofer-ITWM) used stencil tuning to improve the performance of oil exploration code</a:t>
            </a:r>
          </a:p>
        </p:txBody>
      </p:sp>
      <p:sp>
        <p:nvSpPr>
          <p:cNvPr id="153604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AAB326C1-FE47-9142-97E4-B0D4CAF7AD39}" type="slidenum">
              <a:rPr lang="en-US"/>
              <a:pPr algn="r"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Helmholtz Kernel Problem</a:t>
            </a:r>
            <a:endParaRPr lang="en-US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029200"/>
            <a:ext cx="8226425" cy="1370013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31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5E0094F-BD05-2840-B096-ACB8A687CC07}" type="slidenum">
              <a:rPr lang="en-US"/>
              <a:pPr algn="r"/>
              <a:t>52</a:t>
            </a:fld>
            <a:endParaRPr lang="en-US" dirty="0"/>
          </a:p>
        </p:txBody>
      </p:sp>
      <p:pic>
        <p:nvPicPr>
          <p:cNvPr id="119" name="Picture 118"/>
          <p:cNvPicPr>
            <a:picLocks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62000" y="1295400"/>
            <a:ext cx="3200400" cy="3200400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267200" y="1295400"/>
            <a:ext cx="3209544" cy="3204001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273300" y="4457700"/>
            <a:ext cx="45974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C239ED5-2E7E-2F42-9673-D97D1C95470C}" type="slidenum">
              <a:rPr lang="en-US"/>
              <a:pPr/>
              <a:t>6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Arithmetic Intensity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is rough indicator of whether kernel is memory or compute-bound</a:t>
            </a:r>
          </a:p>
          <a:p>
            <a:r>
              <a:rPr lang="en-US" dirty="0"/>
              <a:t>Counting </a:t>
            </a:r>
            <a:r>
              <a:rPr lang="en-US" i="1" dirty="0"/>
              <a:t>only</a:t>
            </a:r>
            <a:r>
              <a:rPr lang="en-US" dirty="0"/>
              <a:t> compulsory misses:</a:t>
            </a:r>
            <a:endParaRPr lang="en-US" dirty="0">
              <a:solidFill>
                <a:srgbClr val="FF6666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eaLnBrk="1" hangingPunct="1"/>
            <a:r>
              <a:rPr lang="en-US" sz="1800" dirty="0"/>
              <a:t>Stencil codes usually</a:t>
            </a:r>
            <a:r>
              <a:rPr lang="en-US" sz="1800" dirty="0" smtClean="0"/>
              <a:t> (but not always) bandwidth</a:t>
            </a:r>
            <a:r>
              <a:rPr lang="en-US" sz="1800" dirty="0"/>
              <a:t>-bound</a:t>
            </a:r>
          </a:p>
          <a:p>
            <a:pPr lvl="1" eaLnBrk="1" hangingPunct="1"/>
            <a:r>
              <a:rPr lang="en-US" dirty="0">
                <a:cs typeface="ＭＳ Ｐゴシック" pitchFamily="-112" charset="-128"/>
              </a:rPr>
              <a:t>Long unit-stride memory accesses</a:t>
            </a:r>
          </a:p>
          <a:p>
            <a:pPr lvl="1" eaLnBrk="1" hangingPunct="1"/>
            <a:r>
              <a:rPr lang="en-US" dirty="0">
                <a:cs typeface="ＭＳ Ｐゴシック" pitchFamily="-112" charset="-128"/>
              </a:rPr>
              <a:t>Little reuse of each grid point</a:t>
            </a:r>
          </a:p>
          <a:p>
            <a:pPr lvl="1" eaLnBrk="1" hangingPunct="1"/>
            <a:r>
              <a:rPr lang="en-US" dirty="0">
                <a:cs typeface="ＭＳ Ｐゴシック" pitchFamily="-112" charset="-128"/>
              </a:rPr>
              <a:t>Few flops per grid point</a:t>
            </a:r>
          </a:p>
          <a:p>
            <a:r>
              <a:rPr lang="en-US" dirty="0"/>
              <a:t>Actual AI values are typically lower (due to other types of cache misses)</a:t>
            </a:r>
          </a:p>
        </p:txBody>
      </p:sp>
      <p:sp>
        <p:nvSpPr>
          <p:cNvPr id="22533" name="Rectangle 30"/>
          <p:cNvSpPr>
            <a:spLocks noChangeArrowheads="1"/>
          </p:cNvSpPr>
          <p:nvPr/>
        </p:nvSpPr>
        <p:spPr bwMode="auto">
          <a:xfrm>
            <a:off x="1524000" y="60960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 b="1">
                <a:solidFill>
                  <a:schemeClr val="bg1"/>
                </a:solidFill>
              </a:rPr>
              <a:t>(Ratio of flops to DRAM bytes)</a:t>
            </a:r>
          </a:p>
        </p:txBody>
      </p:sp>
      <p:sp>
        <p:nvSpPr>
          <p:cNvPr id="22534" name="Left-Right Arrow 26"/>
          <p:cNvSpPr>
            <a:spLocks noChangeArrowheads="1"/>
          </p:cNvSpPr>
          <p:nvPr/>
        </p:nvSpPr>
        <p:spPr bwMode="auto">
          <a:xfrm>
            <a:off x="1143000" y="1905000"/>
            <a:ext cx="6324600" cy="1676400"/>
          </a:xfrm>
          <a:prstGeom prst="leftRightArrow">
            <a:avLst>
              <a:gd name="adj1" fmla="val 50000"/>
              <a:gd name="adj2" fmla="val 50006"/>
            </a:avLst>
          </a:prstGeom>
          <a:gradFill rotWithShape="1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Arithmetic Intensity</a:t>
            </a:r>
          </a:p>
        </p:txBody>
      </p:sp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7386638" y="2362200"/>
            <a:ext cx="174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Computation</a:t>
            </a:r>
          </a:p>
          <a:p>
            <a:pPr algn="ctr"/>
            <a:r>
              <a:rPr lang="en-US" sz="2000" b="1"/>
              <a:t>Bound</a:t>
            </a:r>
          </a:p>
        </p:txBody>
      </p:sp>
      <p:sp>
        <p:nvSpPr>
          <p:cNvPr id="22536" name="Text Box 27"/>
          <p:cNvSpPr txBox="1">
            <a:spLocks noChangeArrowheads="1"/>
          </p:cNvSpPr>
          <p:nvPr/>
        </p:nvSpPr>
        <p:spPr bwMode="auto">
          <a:xfrm>
            <a:off x="88900" y="2362200"/>
            <a:ext cx="115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Memory</a:t>
            </a:r>
          </a:p>
          <a:p>
            <a:pPr algn="ctr"/>
            <a:r>
              <a:rPr lang="en-US" sz="2000" b="1"/>
              <a:t>Bound</a:t>
            </a:r>
          </a:p>
        </p:txBody>
      </p:sp>
      <p:sp>
        <p:nvSpPr>
          <p:cNvPr id="22537" name="Text Box 7"/>
          <p:cNvSpPr txBox="1">
            <a:spLocks noChangeArrowheads="1"/>
          </p:cNvSpPr>
          <p:nvPr/>
        </p:nvSpPr>
        <p:spPr bwMode="auto">
          <a:xfrm>
            <a:off x="5715000" y="2743200"/>
            <a:ext cx="70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rgbClr val="FFFFFF"/>
                </a:solidFill>
              </a:rPr>
              <a:t>O(n</a:t>
            </a:r>
            <a:r>
              <a:rPr lang="en-US" sz="2000" b="1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2538" name="Text Box 7"/>
          <p:cNvSpPr txBox="1">
            <a:spLocks noChangeArrowheads="1"/>
          </p:cNvSpPr>
          <p:nvPr/>
        </p:nvSpPr>
        <p:spPr bwMode="auto">
          <a:xfrm>
            <a:off x="3886200" y="2743200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rgbClr val="FFFFFF"/>
                </a:solidFill>
              </a:rPr>
              <a:t>O(log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n</a:t>
            </a:r>
            <a:r>
              <a:rPr lang="en-US" sz="2000" b="1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2539" name="Text Box 7"/>
          <p:cNvSpPr txBox="1">
            <a:spLocks noChangeArrowheads="1"/>
          </p:cNvSpPr>
          <p:nvPr/>
        </p:nvSpPr>
        <p:spPr bwMode="auto">
          <a:xfrm>
            <a:off x="2438400" y="274320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O(1)</a:t>
            </a:r>
          </a:p>
        </p:txBody>
      </p:sp>
      <p:sp>
        <p:nvSpPr>
          <p:cNvPr id="22541" name="Text Box 7"/>
          <p:cNvSpPr txBox="1">
            <a:spLocks noChangeArrowheads="1"/>
          </p:cNvSpPr>
          <p:nvPr/>
        </p:nvSpPr>
        <p:spPr bwMode="auto">
          <a:xfrm>
            <a:off x="5486400" y="356235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/>
              <a:t>DGEMM</a:t>
            </a:r>
          </a:p>
        </p:txBody>
      </p:sp>
      <p:sp>
        <p:nvSpPr>
          <p:cNvPr id="22543" name="Text Box 7"/>
          <p:cNvSpPr txBox="1">
            <a:spLocks noChangeArrowheads="1"/>
          </p:cNvSpPr>
          <p:nvPr/>
        </p:nvSpPr>
        <p:spPr bwMode="auto">
          <a:xfrm>
            <a:off x="4114800" y="356235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/>
              <a:t>FFT</a:t>
            </a:r>
          </a:p>
        </p:txBody>
      </p:sp>
      <p:sp>
        <p:nvSpPr>
          <p:cNvPr id="22544" name="Text Box 7"/>
          <p:cNvSpPr txBox="1">
            <a:spLocks noChangeArrowheads="1"/>
          </p:cNvSpPr>
          <p:nvPr/>
        </p:nvSpPr>
        <p:spPr bwMode="auto">
          <a:xfrm>
            <a:off x="2286000" y="35814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Stencil</a:t>
            </a:r>
            <a:r>
              <a:rPr lang="en-US" sz="2000" b="1" dirty="0"/>
              <a:t>,</a:t>
            </a:r>
          </a:p>
          <a:p>
            <a:r>
              <a:rPr lang="en-US" sz="2000" b="1" dirty="0" err="1"/>
              <a:t>SpMV</a:t>
            </a:r>
            <a:endParaRPr lang="en-US" sz="2000" b="1" dirty="0"/>
          </a:p>
        </p:txBody>
      </p:sp>
      <p:cxnSp>
        <p:nvCxnSpPr>
          <p:cNvPr id="22545" name="Straight Arrow Connector 50"/>
          <p:cNvCxnSpPr>
            <a:cxnSpLocks noChangeShapeType="1"/>
          </p:cNvCxnSpPr>
          <p:nvPr/>
        </p:nvCxnSpPr>
        <p:spPr bwMode="auto">
          <a:xfrm flipH="1">
            <a:off x="2781300" y="3162300"/>
            <a:ext cx="3175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50"/>
          <p:cNvCxnSpPr>
            <a:cxnSpLocks noChangeShapeType="1"/>
          </p:cNvCxnSpPr>
          <p:nvPr/>
        </p:nvCxnSpPr>
        <p:spPr bwMode="auto">
          <a:xfrm flipH="1">
            <a:off x="4419600" y="3162300"/>
            <a:ext cx="3175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50"/>
          <p:cNvCxnSpPr>
            <a:cxnSpLocks noChangeShapeType="1"/>
          </p:cNvCxnSpPr>
          <p:nvPr/>
        </p:nvCxnSpPr>
        <p:spPr bwMode="auto">
          <a:xfrm flipH="1">
            <a:off x="6092825" y="3162300"/>
            <a:ext cx="3175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284D501-B0E2-0D4D-8772-60D6C202F84A}" type="slidenum">
              <a:rPr lang="en-US"/>
              <a:pPr algn="r"/>
              <a:t>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226425" cy="5256213"/>
          </a:xfrm>
        </p:spPr>
        <p:txBody>
          <a:bodyPr/>
          <a:lstStyle/>
          <a:p>
            <a:r>
              <a:rPr lang="en-US" dirty="0" smtClean="0"/>
              <a:t>Stencil Code Overview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Cache-based Architectures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Auto-tuning Description</a:t>
            </a:r>
          </a:p>
          <a:p>
            <a:r>
              <a:rPr lang="en-US" dirty="0" smtClean="0"/>
              <a:t>Stencil Auto-tuning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smtClean="0"/>
              <a:t>Cache-Based Architectures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573463" y="34290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Nehalem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231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AMD Barcelona</a:t>
            </a:r>
          </a:p>
        </p:txBody>
      </p:sp>
      <p:sp>
        <p:nvSpPr>
          <p:cNvPr id="28677" name="Text Box 214"/>
          <p:cNvSpPr txBox="1">
            <a:spLocks noChangeArrowheads="1"/>
          </p:cNvSpPr>
          <p:nvPr/>
        </p:nvSpPr>
        <p:spPr bwMode="auto">
          <a:xfrm>
            <a:off x="3514725" y="6400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Sun Niagara2</a:t>
            </a:r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330A64F3-9D1A-4F4F-968A-B677FF384615}" type="slidenum">
              <a:rPr lang="en-US"/>
              <a:pPr algn="r"/>
              <a:t>8</a:t>
            </a:fld>
            <a:endParaRPr lang="en-US"/>
          </a:p>
        </p:txBody>
      </p:sp>
      <p:pic>
        <p:nvPicPr>
          <p:cNvPr id="28679" name="Picture 218" descr="Intel_Gainestown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914400"/>
            <a:ext cx="32766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19" descr="AMD_Barcelona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0763" y="1068388"/>
            <a:ext cx="304323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20" descr="Sun_Maramba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962400"/>
            <a:ext cx="304323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Intel_Clovertown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914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IBM_BGP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967163"/>
            <a:ext cx="2011363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Clovertown</a:t>
            </a:r>
          </a:p>
        </p:txBody>
      </p:sp>
      <p:sp>
        <p:nvSpPr>
          <p:cNvPr id="28685" name="Text Box 214"/>
          <p:cNvSpPr txBox="1">
            <a:spLocks noChangeArrowheads="1"/>
          </p:cNvSpPr>
          <p:nvPr/>
        </p:nvSpPr>
        <p:spPr bwMode="auto">
          <a:xfrm>
            <a:off x="381000" y="6402388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IBM Blue Gene/P</a:t>
            </a:r>
          </a:p>
        </p:txBody>
      </p:sp>
      <p:sp>
        <p:nvSpPr>
          <p:cNvPr id="28686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399213" cy="914400"/>
          </a:xfrm>
        </p:spPr>
        <p:txBody>
          <a:bodyPr/>
          <a:lstStyle/>
          <a:p>
            <a:pPr eaLnBrk="1" hangingPunct="1"/>
            <a:r>
              <a:rPr lang="en-US" smtClean="0"/>
              <a:t>Cache-Based Architectures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573463" y="3429000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Nehalem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231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AMD Barcelona</a:t>
            </a:r>
          </a:p>
        </p:txBody>
      </p:sp>
      <p:sp>
        <p:nvSpPr>
          <p:cNvPr id="30725" name="Text Box 214"/>
          <p:cNvSpPr txBox="1">
            <a:spLocks noChangeArrowheads="1"/>
          </p:cNvSpPr>
          <p:nvPr/>
        </p:nvSpPr>
        <p:spPr bwMode="auto">
          <a:xfrm>
            <a:off x="3514725" y="6400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Sun Niagara2</a:t>
            </a:r>
          </a:p>
        </p:txBody>
      </p:sp>
      <p:sp>
        <p:nvSpPr>
          <p:cNvPr id="30726" name="Slide Number Placeholder 3"/>
          <p:cNvSpPr txBox="1">
            <a:spLocks noGrp="1"/>
          </p:cNvSpPr>
          <p:nvPr/>
        </p:nvSpPr>
        <p:spPr bwMode="auto">
          <a:xfrm>
            <a:off x="7010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8FD85928-770E-FE40-857B-B79415EC16A2}" type="slidenum">
              <a:rPr lang="en-US"/>
              <a:pPr algn="r"/>
              <a:t>9</a:t>
            </a:fld>
            <a:endParaRPr lang="en-US"/>
          </a:p>
        </p:txBody>
      </p:sp>
      <p:pic>
        <p:nvPicPr>
          <p:cNvPr id="30727" name="Picture 218" descr="Intel_Gainestown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914400"/>
            <a:ext cx="32766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19" descr="AMD_Barcelona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0763" y="1068388"/>
            <a:ext cx="304323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220" descr="Sun_Maramba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962400"/>
            <a:ext cx="304323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 descr="Intel_Clovertown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914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IBM_BGP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967163"/>
            <a:ext cx="2011363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Intel Clovertown</a:t>
            </a:r>
          </a:p>
        </p:txBody>
      </p:sp>
      <p:sp>
        <p:nvSpPr>
          <p:cNvPr id="30733" name="Text Box 214"/>
          <p:cNvSpPr txBox="1">
            <a:spLocks noChangeArrowheads="1"/>
          </p:cNvSpPr>
          <p:nvPr/>
        </p:nvSpPr>
        <p:spPr bwMode="auto">
          <a:xfrm>
            <a:off x="381000" y="6402388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IBM Blue Gene/P</a:t>
            </a:r>
          </a:p>
        </p:txBody>
      </p:sp>
      <p:sp>
        <p:nvSpPr>
          <p:cNvPr id="30734" name="Rectangle 360"/>
          <p:cNvSpPr>
            <a:spLocks noChangeArrowheads="1"/>
          </p:cNvSpPr>
          <p:nvPr/>
        </p:nvSpPr>
        <p:spPr bwMode="auto">
          <a:xfrm>
            <a:off x="0" y="3810000"/>
            <a:ext cx="3043238" cy="2590800"/>
          </a:xfrm>
          <a:prstGeom prst="rect">
            <a:avLst/>
          </a:prstGeom>
          <a:solidFill>
            <a:srgbClr val="D5FFE1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8040"/>
                </a:solidFill>
              </a:rPr>
              <a:t>PowerPC</a:t>
            </a:r>
          </a:p>
        </p:txBody>
      </p:sp>
      <p:sp>
        <p:nvSpPr>
          <p:cNvPr id="30735" name="Rectangle 360"/>
          <p:cNvSpPr>
            <a:spLocks noChangeArrowheads="1"/>
          </p:cNvSpPr>
          <p:nvPr/>
        </p:nvSpPr>
        <p:spPr bwMode="auto">
          <a:xfrm>
            <a:off x="3052763" y="3810000"/>
            <a:ext cx="3043237" cy="2590800"/>
          </a:xfrm>
          <a:prstGeom prst="rect">
            <a:avLst/>
          </a:prstGeom>
          <a:solidFill>
            <a:srgbClr val="CCE5FF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SPARC</a:t>
            </a:r>
          </a:p>
        </p:txBody>
      </p:sp>
      <p:sp>
        <p:nvSpPr>
          <p:cNvPr id="30736" name="Rectangle 361"/>
          <p:cNvSpPr>
            <a:spLocks noChangeArrowheads="1"/>
          </p:cNvSpPr>
          <p:nvPr/>
        </p:nvSpPr>
        <p:spPr bwMode="auto">
          <a:xfrm>
            <a:off x="0" y="914400"/>
            <a:ext cx="9144000" cy="2590800"/>
          </a:xfrm>
          <a:prstGeom prst="rect">
            <a:avLst/>
          </a:prstGeom>
          <a:solidFill>
            <a:srgbClr val="FFDBD8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x86</a:t>
            </a:r>
          </a:p>
        </p:txBody>
      </p:sp>
      <p:sp>
        <p:nvSpPr>
          <p:cNvPr id="30737" name="Rectangle 360"/>
          <p:cNvSpPr>
            <a:spLocks noChangeArrowheads="1"/>
          </p:cNvSpPr>
          <p:nvPr/>
        </p:nvSpPr>
        <p:spPr bwMode="auto">
          <a:xfrm>
            <a:off x="6100763" y="3810000"/>
            <a:ext cx="30432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b="1"/>
              <a:t>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LabSlidesTemplate">
  <a:themeElements>
    <a:clrScheme name="ParLabSlides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8" charset="0"/>
            <a:ea typeface="ＭＳ Ｐゴシック" pitchFamily="18" charset="-128"/>
            <a:cs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8" charset="0"/>
            <a:ea typeface="ＭＳ Ｐゴシック" pitchFamily="18" charset="-128"/>
            <a:cs typeface="ＭＳ Ｐゴシック" pitchFamily="18" charset="-128"/>
          </a:defRPr>
        </a:defPPr>
      </a:lstStyle>
    </a:ln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HD:Users:kaushikdatta:Desktop:ParLabSlidesTemplate.pot</Template>
  <TotalTime>10293</TotalTime>
  <Words>3155</Words>
  <Application>Microsoft Macintosh PowerPoint</Application>
  <PresentationFormat>On-screen Show (4:3)</PresentationFormat>
  <Paragraphs>822</Paragraphs>
  <Slides>52</Slides>
  <Notes>51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ParLabSlidesTemplate</vt:lpstr>
      <vt:lpstr>Auto-tuning Stencil Codes for Cache-Based Multicore Platforms</vt:lpstr>
      <vt:lpstr>Motivation</vt:lpstr>
      <vt:lpstr>Contributions</vt:lpstr>
      <vt:lpstr>Outline</vt:lpstr>
      <vt:lpstr>Stencil Code Overview</vt:lpstr>
      <vt:lpstr>Arithmetic Intensity</vt:lpstr>
      <vt:lpstr>Outline</vt:lpstr>
      <vt:lpstr>Cache-Based Architectures</vt:lpstr>
      <vt:lpstr>Cache-Based Architectures</vt:lpstr>
      <vt:lpstr>Cache-Based Architectures</vt:lpstr>
      <vt:lpstr>Cache-Based Architectures</vt:lpstr>
      <vt:lpstr>Cache-Based Architectures</vt:lpstr>
      <vt:lpstr>Cache-Based Architectures</vt:lpstr>
      <vt:lpstr>Cache-Based Architectures</vt:lpstr>
      <vt:lpstr>Outline</vt:lpstr>
      <vt:lpstr>General Compiler Deficiencies</vt:lpstr>
      <vt:lpstr>Rise of Automatic Tuning</vt:lpstr>
      <vt:lpstr>Outline</vt:lpstr>
      <vt:lpstr>Problem Decomposition</vt:lpstr>
      <vt:lpstr>Data Allocation</vt:lpstr>
      <vt:lpstr>Bandwidth Optimizations</vt:lpstr>
      <vt:lpstr>In-Core Optimizations</vt:lpstr>
      <vt:lpstr>Outline</vt:lpstr>
      <vt:lpstr>Stencil Code Evolution</vt:lpstr>
      <vt:lpstr>Outline</vt:lpstr>
      <vt:lpstr>Traversing the Parameter Space</vt:lpstr>
      <vt:lpstr>Outline</vt:lpstr>
      <vt:lpstr>3D 7-Point Stencil Problem</vt:lpstr>
      <vt:lpstr>Naïve Stencil Code</vt:lpstr>
      <vt:lpstr>Naïve Performance</vt:lpstr>
      <vt:lpstr>Auto-tuned Performance</vt:lpstr>
      <vt:lpstr>Scalability?</vt:lpstr>
      <vt:lpstr>How much improvement is there?</vt:lpstr>
      <vt:lpstr>How well can we do?</vt:lpstr>
      <vt:lpstr>Outline</vt:lpstr>
      <vt:lpstr>3D 27-Point Stencil Problem</vt:lpstr>
      <vt:lpstr>Naïve Performance</vt:lpstr>
      <vt:lpstr>Auto-tuned Performance</vt:lpstr>
      <vt:lpstr>Scalability?</vt:lpstr>
      <vt:lpstr>How much improvement is there?</vt:lpstr>
      <vt:lpstr>How well can we do?</vt:lpstr>
      <vt:lpstr>Outline</vt:lpstr>
      <vt:lpstr>3D Helmholtz Kernel Problem</vt:lpstr>
      <vt:lpstr>3D Helmholtz Kernel Problem</vt:lpstr>
      <vt:lpstr>Single Iteration</vt:lpstr>
      <vt:lpstr>Multiple Iterations</vt:lpstr>
      <vt:lpstr>Conclusions</vt:lpstr>
      <vt:lpstr>Future Work</vt:lpstr>
      <vt:lpstr>Acknowledgements</vt:lpstr>
      <vt:lpstr>Supplemental Slides</vt:lpstr>
      <vt:lpstr>Applications of this work</vt:lpstr>
      <vt:lpstr>3D Helmholtz Kernel Problem</vt:lpstr>
    </vt:vector>
  </TitlesOfParts>
  <Company>Kaushik Datta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Kaushik Datta</dc:creator>
  <cp:lastModifiedBy>Kaushik Datta</cp:lastModifiedBy>
  <cp:revision>594</cp:revision>
  <dcterms:created xsi:type="dcterms:W3CDTF">2009-12-05T01:43:15Z</dcterms:created>
  <dcterms:modified xsi:type="dcterms:W3CDTF">2009-12-05T01:51:41Z</dcterms:modified>
</cp:coreProperties>
</file>